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4" r:id="rId2"/>
  </p:sldMasterIdLst>
  <p:notesMasterIdLst>
    <p:notesMasterId r:id="rId16"/>
  </p:notesMasterIdLst>
  <p:sldIdLst>
    <p:sldId id="2076136931" r:id="rId3"/>
    <p:sldId id="2147308460" r:id="rId4"/>
    <p:sldId id="2147308442" r:id="rId5"/>
    <p:sldId id="2147308461" r:id="rId6"/>
    <p:sldId id="2147308462" r:id="rId7"/>
    <p:sldId id="2147308464" r:id="rId8"/>
    <p:sldId id="3209" r:id="rId9"/>
    <p:sldId id="2147308463" r:id="rId10"/>
    <p:sldId id="2147308445" r:id="rId11"/>
    <p:sldId id="2147308457" r:id="rId12"/>
    <p:sldId id="2147308459" r:id="rId13"/>
    <p:sldId id="2147308466" r:id="rId14"/>
    <p:sldId id="2147308465" r:id="rId15"/>
  </p:sldIdLst>
  <p:sldSz cx="12192000" cy="6858000"/>
  <p:notesSz cx="6858000" cy="9144000"/>
  <p:defaultTextStyle>
    <a:defPPr>
      <a:defRPr lang="en-V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51"/>
    <p:restoredTop sz="96327"/>
  </p:normalViewPr>
  <p:slideViewPr>
    <p:cSldViewPr snapToGrid="0" snapToObjects="1">
      <p:cViewPr>
        <p:scale>
          <a:sx n="142" d="100"/>
          <a:sy n="142" d="100"/>
        </p:scale>
        <p:origin x="432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jpg>
</file>

<file path=ppt/media/image11.jpe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jpeg>
</file>

<file path=ppt/media/image2.jp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11DDE1-0968-5F40-AD49-663B5AE4F16A}" type="datetimeFigureOut">
              <a:rPr lang="en-VN" smtClean="0"/>
              <a:t>10/09/2021</a:t>
            </a:fld>
            <a:endParaRPr lang="en-V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V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6FC20-5BD2-854F-944C-FEAA9392CBBD}" type="slidenum">
              <a:rPr lang="en-VN" smtClean="0"/>
              <a:t>‹#›</a:t>
            </a:fld>
            <a:endParaRPr lang="en-VN"/>
          </a:p>
        </p:txBody>
      </p:sp>
    </p:spTree>
    <p:extLst>
      <p:ext uri="{BB962C8B-B14F-4D97-AF65-F5344CB8AC3E}">
        <p14:creationId xmlns:p14="http://schemas.microsoft.com/office/powerpoint/2010/main" val="17691466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CA62F7-C619-434B-B155-1E20917CB3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76753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CA62F7-C619-434B-B155-1E20917CB3E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3817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CA62F7-C619-434B-B155-1E20917CB3E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79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CA62F7-C619-434B-B155-1E20917CB3E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443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CA62F7-C619-434B-B155-1E20917CB3E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122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K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CA62F7-C619-434B-B155-1E20917CB3E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49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2827873-F24C-4B44-B380-EA913F65D677}"/>
              </a:ext>
            </a:extLst>
          </p:cNvPr>
          <p:cNvSpPr/>
          <p:nvPr userDrawn="1"/>
        </p:nvSpPr>
        <p:spPr>
          <a:xfrm>
            <a:off x="-79022" y="0"/>
            <a:ext cx="12271023" cy="68580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24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FB07A66-EAEF-5B42-B1B6-C2FC8C1892E5}"/>
              </a:ext>
            </a:extLst>
          </p:cNvPr>
          <p:cNvGrpSpPr/>
          <p:nvPr userDrawn="1"/>
        </p:nvGrpSpPr>
        <p:grpSpPr>
          <a:xfrm>
            <a:off x="242711" y="583158"/>
            <a:ext cx="11706579" cy="5975687"/>
            <a:chOff x="182033" y="437368"/>
            <a:chExt cx="8779934" cy="4481765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259E4305-1A67-EA45-8C4A-ABB36EAD966F}"/>
                </a:ext>
              </a:extLst>
            </p:cNvPr>
            <p:cNvSpPr/>
            <p:nvPr userDrawn="1"/>
          </p:nvSpPr>
          <p:spPr>
            <a:xfrm>
              <a:off x="182033" y="437368"/>
              <a:ext cx="8779934" cy="4481765"/>
            </a:xfrm>
            <a:prstGeom prst="round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sz="24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B769BE8-2FD3-2640-BCA4-D9DF9B4BED3B}"/>
                </a:ext>
              </a:extLst>
            </p:cNvPr>
            <p:cNvSpPr/>
            <p:nvPr userDrawn="1"/>
          </p:nvSpPr>
          <p:spPr>
            <a:xfrm>
              <a:off x="182033" y="3211597"/>
              <a:ext cx="8779934" cy="1707536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sz="2400"/>
            </a:p>
          </p:txBody>
        </p:sp>
      </p:grpSp>
    </p:spTree>
    <p:extLst>
      <p:ext uri="{BB962C8B-B14F-4D97-AF65-F5344CB8AC3E}">
        <p14:creationId xmlns:p14="http://schemas.microsoft.com/office/powerpoint/2010/main" val="1657691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666751" y="5231193"/>
            <a:ext cx="10852149" cy="668132"/>
          </a:xfrm>
          <a:prstGeom prst="rect">
            <a:avLst/>
          </a:prstGeom>
          <a:noFill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3867"/>
              </a:lnSpc>
              <a:spcBef>
                <a:spcPts val="0"/>
              </a:spcBef>
              <a:buNone/>
              <a:defRPr sz="32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4035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2"/>
            <a:ext cx="12401551" cy="3790949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8380" y="4072691"/>
            <a:ext cx="11152315" cy="716158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4267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3823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6464" cy="68580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9729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24267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>
              <a:latin typeface="+mj-lt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ltGray">
          <a:xfrm>
            <a:off x="636906" y="6322204"/>
            <a:ext cx="462238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683" y="320842"/>
            <a:ext cx="11307184" cy="5688861"/>
          </a:xfrm>
          <a:prstGeom prst="rect">
            <a:avLst/>
          </a:prstGeom>
          <a:solidFill>
            <a:schemeClr val="bg2"/>
          </a:solidFill>
        </p:spPr>
        <p:txBody>
          <a:bodyPr vert="horz" lIns="91424" tIns="45712" rIns="91424" bIns="45712"/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02148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1602317"/>
            <a:ext cx="11036459" cy="4519083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92" indent="-228594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609585" indent="-220128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914377" indent="-146047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1214683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443231" indent="-224314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0544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11199" y="1607864"/>
            <a:ext cx="5181600" cy="4110792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6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6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537620" indent="-152396">
              <a:buClr>
                <a:schemeClr val="tx1"/>
              </a:buClr>
              <a:buSzPct val="6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690016" indent="-152396">
              <a:buClr>
                <a:schemeClr val="tx1"/>
              </a:buClr>
              <a:buSzPct val="6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842412" indent="-152396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341155" y="1607864"/>
            <a:ext cx="5181600" cy="4110792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60000"/>
              <a:buFont typeface="Arial"/>
              <a:buChar char="•"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6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537620" indent="-152396">
              <a:buClr>
                <a:schemeClr val="tx1"/>
              </a:buClr>
              <a:buSzPct val="6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690016" indent="-152396">
              <a:buClr>
                <a:schemeClr val="tx1"/>
              </a:buClr>
              <a:buSzPct val="6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842412" indent="-152396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5252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4536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6716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Blank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16DD35EF-0809-45A6-AA63-1C80A40F649C}"/>
              </a:ext>
            </a:extLst>
          </p:cNvPr>
          <p:cNvSpPr>
            <a:spLocks noChangeArrowheads="1"/>
          </p:cNvSpPr>
          <p:nvPr userDrawn="1"/>
        </p:nvSpPr>
        <p:spPr bwMode="ltGray">
          <a:xfrm>
            <a:off x="636905" y="6322204"/>
            <a:ext cx="4542703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556375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711200" y="1797051"/>
            <a:ext cx="10820400" cy="3544971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667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63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A2529AE-931F-6E42-8FA6-4951ABB83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R"/>
          </a:p>
        </p:txBody>
      </p:sp>
    </p:spTree>
    <p:extLst>
      <p:ext uri="{BB962C8B-B14F-4D97-AF65-F5344CB8AC3E}">
        <p14:creationId xmlns:p14="http://schemas.microsoft.com/office/powerpoint/2010/main" val="15428382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711200" y="1602318"/>
            <a:ext cx="10820400" cy="3744383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0600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2220243"/>
            <a:ext cx="4882699" cy="3901157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60000"/>
              <a:buFont typeface="Arial"/>
              <a:buChar char="•"/>
              <a:defRPr sz="2667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60000"/>
              <a:buFont typeface="Arial"/>
              <a:buChar char="•"/>
              <a:defRPr sz="24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537620" indent="-152396">
              <a:buClr>
                <a:schemeClr val="tx2"/>
              </a:buClr>
              <a:buSzPct val="60000"/>
              <a:buFont typeface="Arial"/>
              <a:buChar char="•"/>
              <a:defRPr sz="2133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690016" indent="-152396">
              <a:buClr>
                <a:schemeClr val="tx2"/>
              </a:buClr>
              <a:buSzPct val="60000"/>
              <a:buFont typeface="Arial"/>
              <a:buChar char="•"/>
              <a:defRPr sz="1867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842412" indent="-152396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455085"/>
            <a:ext cx="4915412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4267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4"/>
            <a:ext cx="4757856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684872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288">
          <p15:clr>
            <a:srgbClr val="FBAE40"/>
          </p15:clr>
        </p15:guide>
        <p15:guide id="3" pos="2598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2220243"/>
            <a:ext cx="4882699" cy="3901157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60000"/>
              <a:buFont typeface="Arial"/>
              <a:buChar char="•"/>
              <a:defRPr sz="2667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60000"/>
              <a:buFont typeface="Arial"/>
              <a:buChar char="•"/>
              <a:defRPr sz="24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537620" indent="-152396">
              <a:buClr>
                <a:schemeClr val="tx2"/>
              </a:buClr>
              <a:buSzPct val="60000"/>
              <a:buFont typeface="Arial"/>
              <a:buChar char="•"/>
              <a:defRPr sz="2133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690016" indent="-152396">
              <a:buClr>
                <a:schemeClr val="tx2"/>
              </a:buClr>
              <a:buSzPct val="60000"/>
              <a:buFont typeface="Arial"/>
              <a:buChar char="•"/>
              <a:defRPr sz="1867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842412" indent="-152396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455085"/>
            <a:ext cx="4915412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4267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4"/>
            <a:ext cx="4757856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60717AF-0D60-4495-A0E1-4A1102DCE75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06790" y="0"/>
            <a:ext cx="6085209" cy="6858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5599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288">
          <p15:clr>
            <a:srgbClr val="FBAE40"/>
          </p15:clr>
        </p15:guide>
        <p15:guide id="3" pos="2598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2220243"/>
            <a:ext cx="4882699" cy="3901157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60000"/>
              <a:buFont typeface="Arial"/>
              <a:buChar char="•"/>
              <a:defRPr sz="2667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60000"/>
              <a:buFont typeface="Arial"/>
              <a:buChar char="•"/>
              <a:defRPr sz="24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537620" indent="-152396">
              <a:buClr>
                <a:schemeClr val="tx2"/>
              </a:buClr>
              <a:buSzPct val="60000"/>
              <a:buFont typeface="Arial"/>
              <a:buChar char="•"/>
              <a:defRPr sz="2133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690016" indent="-152396">
              <a:buClr>
                <a:schemeClr val="tx2"/>
              </a:buClr>
              <a:buSzPct val="60000"/>
              <a:buFont typeface="Arial"/>
              <a:buChar char="•"/>
              <a:defRPr sz="1867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842412" indent="-152396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bg1">
                    <a:lumMod val="75000"/>
                  </a:schemeClr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/>
              <a:t>First level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455085"/>
            <a:ext cx="4915412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4267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4"/>
            <a:ext cx="4757856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F18EC716-4C71-46F4-A41A-2BF3E55710F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786034" y="709084"/>
            <a:ext cx="4745567" cy="541231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72906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288">
          <p15:clr>
            <a:srgbClr val="FBAE40"/>
          </p15:clr>
        </p15:guide>
        <p15:guide id="3" pos="2598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58801" y="2209800"/>
            <a:ext cx="5103284" cy="2438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18" y="709083"/>
            <a:ext cx="4734983" cy="5412316"/>
          </a:xfrm>
          <a:prstGeom prst="rect">
            <a:avLst/>
          </a:prstGeom>
        </p:spPr>
        <p:txBody>
          <a:bodyPr lIns="0" rIns="0" anchor="ctr" anchorCtr="0"/>
          <a:lstStyle>
            <a:lvl1pPr marL="226478" indent="-226478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304792" algn="l"/>
              </a:tabLst>
              <a:defRPr sz="3200"/>
            </a:lvl1pPr>
            <a:lvl2pPr marL="461422" indent="-228594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3200"/>
            </a:lvl2pPr>
            <a:lvl3pPr marL="609585" indent="-156629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667"/>
            </a:lvl3pPr>
            <a:lvl4pPr marL="766214" indent="-156629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2400"/>
            </a:lvl4pPr>
            <a:lvl5pPr marL="992693" indent="-15028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ltGray">
          <a:xfrm>
            <a:off x="636906" y="6322204"/>
            <a:ext cx="462238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21861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680720"/>
            <a:ext cx="5078396" cy="873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18" y="680720"/>
            <a:ext cx="4734983" cy="5440680"/>
          </a:xfrm>
          <a:prstGeom prst="rect">
            <a:avLst/>
          </a:prstGeom>
        </p:spPr>
        <p:txBody>
          <a:bodyPr lIns="0" rIns="0"/>
          <a:lstStyle>
            <a:lvl1pPr marL="152396" indent="-152396">
              <a:lnSpc>
                <a:spcPct val="100000"/>
              </a:lnSpc>
              <a:buClr>
                <a:schemeClr val="tx1"/>
              </a:buClr>
              <a:buSzPct val="60000"/>
              <a:defRPr sz="2667"/>
            </a:lvl1pPr>
            <a:lvl2pPr marL="304792" indent="-152396">
              <a:lnSpc>
                <a:spcPct val="100000"/>
              </a:lnSpc>
              <a:buClr>
                <a:schemeClr val="tx1"/>
              </a:buClr>
              <a:buSzPct val="60000"/>
              <a:defRPr sz="2667"/>
            </a:lvl2pPr>
            <a:lvl3pPr marL="457189" indent="-152396">
              <a:lnSpc>
                <a:spcPct val="100000"/>
              </a:lnSpc>
              <a:buClr>
                <a:schemeClr val="tx1"/>
              </a:buClr>
              <a:buSzPct val="60000"/>
              <a:defRPr sz="2400"/>
            </a:lvl3pPr>
            <a:lvl4pPr marL="609585" indent="-165096">
              <a:lnSpc>
                <a:spcPct val="100000"/>
              </a:lnSpc>
              <a:buClr>
                <a:schemeClr val="tx1"/>
              </a:buClr>
              <a:buSzPct val="60000"/>
              <a:defRPr sz="2133"/>
            </a:lvl4pPr>
            <a:lvl5pPr marL="766214" indent="-156629">
              <a:lnSpc>
                <a:spcPct val="100000"/>
              </a:lnSpc>
              <a:buClr>
                <a:schemeClr val="tx1"/>
              </a:buClr>
              <a:buSzPct val="60000"/>
              <a:defRPr sz="21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583689" y="2213123"/>
            <a:ext cx="5078396" cy="3908277"/>
          </a:xfrm>
          <a:prstGeom prst="rect">
            <a:avLst/>
          </a:prstGeom>
        </p:spPr>
        <p:txBody>
          <a:bodyPr/>
          <a:lstStyle>
            <a:lvl1pPr marL="152396" indent="-152396">
              <a:buClr>
                <a:schemeClr val="tx2"/>
              </a:buClr>
              <a:buSzPct val="60000"/>
              <a:defRPr lang="en-US" sz="2667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ＭＳ Ｐゴシック" charset="0"/>
                <a:cs typeface="CiscoSans"/>
              </a:defRPr>
            </a:lvl1pPr>
            <a:lvl2pPr marL="304792" indent="-152396">
              <a:buClr>
                <a:schemeClr val="tx2"/>
              </a:buClr>
              <a:buSzPct val="60000"/>
              <a:defRPr sz="2667">
                <a:solidFill>
                  <a:schemeClr val="bg1">
                    <a:lumMod val="75000"/>
                  </a:schemeClr>
                </a:solidFill>
              </a:defRPr>
            </a:lvl2pPr>
            <a:lvl3pPr marL="457189" indent="-152396">
              <a:buClr>
                <a:schemeClr val="tx2"/>
              </a:buClr>
              <a:buSzPct val="60000"/>
              <a:defRPr sz="2400">
                <a:solidFill>
                  <a:schemeClr val="bg1">
                    <a:lumMod val="75000"/>
                  </a:schemeClr>
                </a:solidFill>
              </a:defRPr>
            </a:lvl3pPr>
            <a:lvl4pPr marL="609585" indent="-165096">
              <a:buClr>
                <a:schemeClr val="tx2"/>
              </a:buClr>
              <a:buSzPct val="60000"/>
              <a:defRPr sz="2133">
                <a:solidFill>
                  <a:schemeClr val="bg1">
                    <a:lumMod val="75000"/>
                  </a:schemeClr>
                </a:solidFill>
              </a:defRPr>
            </a:lvl4pPr>
            <a:lvl5pPr marL="766214" indent="-156629">
              <a:buClr>
                <a:schemeClr val="tx2"/>
              </a:buClr>
              <a:buSzPct val="60000"/>
              <a:defRPr sz="2133"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478953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56006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34" y="709084"/>
            <a:ext cx="4745567" cy="4486461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786034" y="5416468"/>
            <a:ext cx="4745567" cy="7001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67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636906" y="6322205"/>
            <a:ext cx="3817557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588346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>
              <a:solidFill>
                <a:schemeClr val="tx2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34" y="709084"/>
            <a:ext cx="4745567" cy="541231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351456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6606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392911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192169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accent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392911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3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132678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F8CDFD9-720A-B647-8510-C6D5AF08CFF0}"/>
              </a:ext>
            </a:extLst>
          </p:cNvPr>
          <p:cNvSpPr/>
          <p:nvPr userDrawn="1"/>
        </p:nvSpPr>
        <p:spPr>
          <a:xfrm>
            <a:off x="5760533" y="0"/>
            <a:ext cx="6431467" cy="6858000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240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1AD92F4-55BF-924B-9D38-EC0194627053}"/>
              </a:ext>
            </a:extLst>
          </p:cNvPr>
          <p:cNvSpPr/>
          <p:nvPr userDrawn="1"/>
        </p:nvSpPr>
        <p:spPr>
          <a:xfrm>
            <a:off x="6091665" y="481046"/>
            <a:ext cx="5769204" cy="1773532"/>
          </a:xfrm>
          <a:prstGeom prst="round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2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91214CF-E588-1043-943E-39B6196CFA99}"/>
              </a:ext>
            </a:extLst>
          </p:cNvPr>
          <p:cNvSpPr/>
          <p:nvPr userDrawn="1"/>
        </p:nvSpPr>
        <p:spPr>
          <a:xfrm>
            <a:off x="6091665" y="2488163"/>
            <a:ext cx="5769204" cy="41967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 sz="2400"/>
          </a:p>
        </p:txBody>
      </p:sp>
    </p:spTree>
    <p:extLst>
      <p:ext uri="{BB962C8B-B14F-4D97-AF65-F5344CB8AC3E}">
        <p14:creationId xmlns:p14="http://schemas.microsoft.com/office/powerpoint/2010/main" val="3469826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accent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392911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3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90223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Half_Pag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106790" y="0"/>
            <a:ext cx="6085209" cy="6858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399267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49583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786034" y="670984"/>
            <a:ext cx="4745567" cy="54504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239895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12506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6786034" y="670984"/>
            <a:ext cx="4745567" cy="54504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4"/>
            <a:ext cx="4542703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2020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4694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5" name="Freeform 6"/>
          <p:cNvSpPr>
            <a:spLocks noChangeAspect="1" noEditPoints="1"/>
          </p:cNvSpPr>
          <p:nvPr/>
        </p:nvSpPr>
        <p:spPr bwMode="auto">
          <a:xfrm>
            <a:off x="5017326" y="2838769"/>
            <a:ext cx="2157349" cy="114609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825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36566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Segue Video ">
    <p:bg>
      <p:bgPr>
        <a:solidFill>
          <a:srgbClr val="00507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23D97FC-2D91-43CB-8755-A3B814145DA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0" y="0"/>
            <a:ext cx="12192000" cy="6858000"/>
            <a:chOff x="0" y="0"/>
            <a:chExt cx="9144000" cy="51435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6E4322A-CAA1-4F37-9339-6C529043A0BA}"/>
                </a:ext>
              </a:extLst>
            </p:cNvPr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11" name="Freeform 1">
              <a:extLst>
                <a:ext uri="{FF2B5EF4-FFF2-40B4-BE49-F238E27FC236}">
                  <a16:creationId xmlns:a16="http://schemas.microsoft.com/office/drawing/2014/main" id="{3D5F2DDB-29BD-46FE-AE96-381E1F267A5A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59436" y="435452"/>
              <a:ext cx="9025128" cy="2065952"/>
            </a:xfrm>
            <a:custGeom>
              <a:avLst/>
              <a:gdLst>
                <a:gd name="T0" fmla="*/ 4524 w 20074"/>
                <a:gd name="T1" fmla="*/ 3731 h 4595"/>
                <a:gd name="T2" fmla="*/ 706 w 20074"/>
                <a:gd name="T3" fmla="*/ 1349 h 4595"/>
                <a:gd name="T4" fmla="*/ 709 w 20074"/>
                <a:gd name="T5" fmla="*/ 691 h 4595"/>
                <a:gd name="T6" fmla="*/ 3 w 20074"/>
                <a:gd name="T7" fmla="*/ 2232 h 4595"/>
                <a:gd name="T8" fmla="*/ 6409 w 20074"/>
                <a:gd name="T9" fmla="*/ 2055 h 4595"/>
                <a:gd name="T10" fmla="*/ 1047 w 20074"/>
                <a:gd name="T11" fmla="*/ 2994 h 4595"/>
                <a:gd name="T12" fmla="*/ 1237 w 20074"/>
                <a:gd name="T13" fmla="*/ 3928 h 4595"/>
                <a:gd name="T14" fmla="*/ 1555 w 20074"/>
                <a:gd name="T15" fmla="*/ 1538 h 4595"/>
                <a:gd name="T16" fmla="*/ 1555 w 20074"/>
                <a:gd name="T17" fmla="*/ 2921 h 4595"/>
                <a:gd name="T18" fmla="*/ 2777 w 20074"/>
                <a:gd name="T19" fmla="*/ 2732 h 4595"/>
                <a:gd name="T20" fmla="*/ 3486 w 20074"/>
                <a:gd name="T21" fmla="*/ 3615 h 4595"/>
                <a:gd name="T22" fmla="*/ 3822 w 20074"/>
                <a:gd name="T23" fmla="*/ 2489 h 4595"/>
                <a:gd name="T24" fmla="*/ 3824 w 20074"/>
                <a:gd name="T25" fmla="*/ 1205 h 4595"/>
                <a:gd name="T26" fmla="*/ 4660 w 20074"/>
                <a:gd name="T27" fmla="*/ 4374 h 4595"/>
                <a:gd name="T28" fmla="*/ 4662 w 20074"/>
                <a:gd name="T29" fmla="*/ 3051 h 4595"/>
                <a:gd name="T30" fmla="*/ 5376 w 20074"/>
                <a:gd name="T31" fmla="*/ 11 h 4595"/>
                <a:gd name="T32" fmla="*/ 5374 w 20074"/>
                <a:gd name="T33" fmla="*/ 3435 h 4595"/>
                <a:gd name="T34" fmla="*/ 6079 w 20074"/>
                <a:gd name="T35" fmla="*/ 4369 h 4595"/>
                <a:gd name="T36" fmla="*/ 6082 w 20074"/>
                <a:gd name="T37" fmla="*/ 3045 h 4595"/>
                <a:gd name="T38" fmla="*/ 8667 w 20074"/>
                <a:gd name="T39" fmla="*/ 2249 h 4595"/>
                <a:gd name="T40" fmla="*/ 10740 w 20074"/>
                <a:gd name="T41" fmla="*/ 2241 h 4595"/>
                <a:gd name="T42" fmla="*/ 6728 w 20074"/>
                <a:gd name="T43" fmla="*/ 1552 h 4595"/>
                <a:gd name="T44" fmla="*/ 6731 w 20074"/>
                <a:gd name="T45" fmla="*/ 895 h 4595"/>
                <a:gd name="T46" fmla="*/ 12428 w 20074"/>
                <a:gd name="T47" fmla="*/ 3762 h 4595"/>
                <a:gd name="T48" fmla="*/ 7643 w 20074"/>
                <a:gd name="T49" fmla="*/ 3011 h 4595"/>
                <a:gd name="T50" fmla="*/ 7645 w 20074"/>
                <a:gd name="T51" fmla="*/ 1679 h 4595"/>
                <a:gd name="T52" fmla="*/ 7767 w 20074"/>
                <a:gd name="T53" fmla="*/ 4383 h 4595"/>
                <a:gd name="T54" fmla="*/ 7959 w 20074"/>
                <a:gd name="T55" fmla="*/ 3254 h 4595"/>
                <a:gd name="T56" fmla="*/ 8800 w 20074"/>
                <a:gd name="T57" fmla="*/ 3062 h 4595"/>
                <a:gd name="T58" fmla="*/ 9319 w 20074"/>
                <a:gd name="T59" fmla="*/ 3626 h 4595"/>
                <a:gd name="T60" fmla="*/ 10227 w 20074"/>
                <a:gd name="T61" fmla="*/ 1558 h 4595"/>
                <a:gd name="T62" fmla="*/ 10229 w 20074"/>
                <a:gd name="T63" fmla="*/ 903 h 4595"/>
                <a:gd name="T64" fmla="*/ 11065 w 20074"/>
                <a:gd name="T65" fmla="*/ 2506 h 4595"/>
                <a:gd name="T66" fmla="*/ 11068 w 20074"/>
                <a:gd name="T67" fmla="*/ 1219 h 4595"/>
                <a:gd name="T68" fmla="*/ 11398 w 20074"/>
                <a:gd name="T69" fmla="*/ 971 h 4595"/>
                <a:gd name="T70" fmla="*/ 11395 w 20074"/>
                <a:gd name="T71" fmla="*/ 3765 h 4595"/>
                <a:gd name="T72" fmla="*/ 12103 w 20074"/>
                <a:gd name="T73" fmla="*/ 3435 h 4595"/>
                <a:gd name="T74" fmla="*/ 12106 w 20074"/>
                <a:gd name="T75" fmla="*/ 2740 h 4595"/>
                <a:gd name="T76" fmla="*/ 14499 w 20074"/>
                <a:gd name="T77" fmla="*/ 2252 h 4595"/>
                <a:gd name="T78" fmla="*/ 13128 w 20074"/>
                <a:gd name="T79" fmla="*/ 4580 h 4595"/>
                <a:gd name="T80" fmla="*/ 13130 w 20074"/>
                <a:gd name="T81" fmla="*/ 3260 h 4595"/>
                <a:gd name="T82" fmla="*/ 13133 w 20074"/>
                <a:gd name="T83" fmla="*/ 1222 h 4595"/>
                <a:gd name="T84" fmla="*/ 18837 w 20074"/>
                <a:gd name="T85" fmla="*/ 2074 h 4595"/>
                <a:gd name="T86" fmla="*/ 13859 w 20074"/>
                <a:gd name="T87" fmla="*/ 217 h 4595"/>
                <a:gd name="T88" fmla="*/ 13856 w 20074"/>
                <a:gd name="T89" fmla="*/ 3635 h 4595"/>
                <a:gd name="T90" fmla="*/ 14172 w 20074"/>
                <a:gd name="T91" fmla="*/ 2509 h 4595"/>
                <a:gd name="T92" fmla="*/ 14172 w 20074"/>
                <a:gd name="T93" fmla="*/ 3260 h 4595"/>
                <a:gd name="T94" fmla="*/ 15013 w 20074"/>
                <a:gd name="T95" fmla="*/ 2317 h 4595"/>
                <a:gd name="T96" fmla="*/ 15532 w 20074"/>
                <a:gd name="T97" fmla="*/ 2261 h 4595"/>
                <a:gd name="T98" fmla="*/ 15535 w 20074"/>
                <a:gd name="T99" fmla="*/ 1561 h 4595"/>
                <a:gd name="T100" fmla="*/ 16252 w 20074"/>
                <a:gd name="T101" fmla="*/ 2754 h 4595"/>
                <a:gd name="T102" fmla="*/ 17468 w 20074"/>
                <a:gd name="T103" fmla="*/ 4397 h 4595"/>
                <a:gd name="T104" fmla="*/ 17471 w 20074"/>
                <a:gd name="T105" fmla="*/ 3076 h 4595"/>
                <a:gd name="T106" fmla="*/ 17612 w 20074"/>
                <a:gd name="T107" fmla="*/ 976 h 4595"/>
                <a:gd name="T108" fmla="*/ 17609 w 20074"/>
                <a:gd name="T109" fmla="*/ 3022 h 4595"/>
                <a:gd name="T110" fmla="*/ 17612 w 20074"/>
                <a:gd name="T111" fmla="*/ 1699 h 4595"/>
                <a:gd name="T112" fmla="*/ 18320 w 20074"/>
                <a:gd name="T113" fmla="*/ 1366 h 4595"/>
                <a:gd name="T114" fmla="*/ 18323 w 20074"/>
                <a:gd name="T115" fmla="*/ 711 h 4595"/>
                <a:gd name="T116" fmla="*/ 19537 w 20074"/>
                <a:gd name="T117" fmla="*/ 2331 h 4595"/>
                <a:gd name="T118" fmla="*/ 19539 w 20074"/>
                <a:gd name="T119" fmla="*/ 1047 h 4595"/>
                <a:gd name="T120" fmla="*/ 19689 w 20074"/>
                <a:gd name="T121" fmla="*/ 3028 h 4595"/>
                <a:gd name="T122" fmla="*/ 19878 w 20074"/>
                <a:gd name="T123" fmla="*/ 3965 h 45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074" h="4595">
                  <a:moveTo>
                    <a:pt x="2450" y="3739"/>
                  </a:moveTo>
                  <a:cubicBezTo>
                    <a:pt x="2450" y="3844"/>
                    <a:pt x="2365" y="3928"/>
                    <a:pt x="2258" y="3928"/>
                  </a:cubicBezTo>
                  <a:cubicBezTo>
                    <a:pt x="2154" y="3928"/>
                    <a:pt x="2069" y="3844"/>
                    <a:pt x="2069" y="3736"/>
                  </a:cubicBezTo>
                  <a:lnTo>
                    <a:pt x="2072" y="2232"/>
                  </a:lnTo>
                  <a:cubicBezTo>
                    <a:pt x="2072" y="2128"/>
                    <a:pt x="2157" y="2043"/>
                    <a:pt x="2264" y="2043"/>
                  </a:cubicBezTo>
                  <a:cubicBezTo>
                    <a:pt x="2368" y="2043"/>
                    <a:pt x="2453" y="2128"/>
                    <a:pt x="2453" y="2235"/>
                  </a:cubicBezTo>
                  <a:lnTo>
                    <a:pt x="2450" y="3739"/>
                  </a:lnTo>
                  <a:close/>
                  <a:moveTo>
                    <a:pt x="4527" y="2227"/>
                  </a:moveTo>
                  <a:cubicBezTo>
                    <a:pt x="4527" y="2122"/>
                    <a:pt x="4442" y="2038"/>
                    <a:pt x="4338" y="2035"/>
                  </a:cubicBezTo>
                  <a:cubicBezTo>
                    <a:pt x="4234" y="2035"/>
                    <a:pt x="4149" y="2119"/>
                    <a:pt x="4146" y="2224"/>
                  </a:cubicBezTo>
                  <a:lnTo>
                    <a:pt x="4143" y="3728"/>
                  </a:lnTo>
                  <a:cubicBezTo>
                    <a:pt x="4143" y="3832"/>
                    <a:pt x="4228" y="3917"/>
                    <a:pt x="4332" y="3920"/>
                  </a:cubicBezTo>
                  <a:cubicBezTo>
                    <a:pt x="4437" y="3920"/>
                    <a:pt x="4521" y="3835"/>
                    <a:pt x="4524" y="3731"/>
                  </a:cubicBezTo>
                  <a:lnTo>
                    <a:pt x="4527" y="2227"/>
                  </a:lnTo>
                  <a:close/>
                  <a:moveTo>
                    <a:pt x="511" y="4366"/>
                  </a:moveTo>
                  <a:cubicBezTo>
                    <a:pt x="511" y="4470"/>
                    <a:pt x="596" y="4555"/>
                    <a:pt x="700" y="4558"/>
                  </a:cubicBezTo>
                  <a:cubicBezTo>
                    <a:pt x="805" y="4558"/>
                    <a:pt x="889" y="4473"/>
                    <a:pt x="892" y="4369"/>
                  </a:cubicBezTo>
                  <a:lnTo>
                    <a:pt x="892" y="3612"/>
                  </a:lnTo>
                  <a:cubicBezTo>
                    <a:pt x="892" y="3508"/>
                    <a:pt x="808" y="3423"/>
                    <a:pt x="703" y="3420"/>
                  </a:cubicBezTo>
                  <a:cubicBezTo>
                    <a:pt x="599" y="3420"/>
                    <a:pt x="514" y="3505"/>
                    <a:pt x="511" y="3609"/>
                  </a:cubicBezTo>
                  <a:lnTo>
                    <a:pt x="511" y="4366"/>
                  </a:lnTo>
                  <a:close/>
                  <a:moveTo>
                    <a:pt x="514" y="2294"/>
                  </a:moveTo>
                  <a:cubicBezTo>
                    <a:pt x="514" y="2399"/>
                    <a:pt x="599" y="2483"/>
                    <a:pt x="703" y="2486"/>
                  </a:cubicBezTo>
                  <a:cubicBezTo>
                    <a:pt x="808" y="2486"/>
                    <a:pt x="892" y="2402"/>
                    <a:pt x="895" y="2297"/>
                  </a:cubicBezTo>
                  <a:lnTo>
                    <a:pt x="895" y="1541"/>
                  </a:lnTo>
                  <a:cubicBezTo>
                    <a:pt x="895" y="1436"/>
                    <a:pt x="810" y="1352"/>
                    <a:pt x="706" y="1349"/>
                  </a:cubicBezTo>
                  <a:cubicBezTo>
                    <a:pt x="602" y="1349"/>
                    <a:pt x="517" y="1434"/>
                    <a:pt x="514" y="1538"/>
                  </a:cubicBezTo>
                  <a:lnTo>
                    <a:pt x="514" y="2294"/>
                  </a:lnTo>
                  <a:close/>
                  <a:moveTo>
                    <a:pt x="703" y="3237"/>
                  </a:moveTo>
                  <a:cubicBezTo>
                    <a:pt x="808" y="3237"/>
                    <a:pt x="892" y="3152"/>
                    <a:pt x="895" y="3048"/>
                  </a:cubicBezTo>
                  <a:lnTo>
                    <a:pt x="895" y="2921"/>
                  </a:lnTo>
                  <a:cubicBezTo>
                    <a:pt x="895" y="2816"/>
                    <a:pt x="810" y="2732"/>
                    <a:pt x="706" y="2729"/>
                  </a:cubicBezTo>
                  <a:cubicBezTo>
                    <a:pt x="602" y="2729"/>
                    <a:pt x="517" y="2814"/>
                    <a:pt x="514" y="2918"/>
                  </a:cubicBezTo>
                  <a:lnTo>
                    <a:pt x="514" y="3045"/>
                  </a:lnTo>
                  <a:cubicBezTo>
                    <a:pt x="511" y="3152"/>
                    <a:pt x="596" y="3237"/>
                    <a:pt x="703" y="3237"/>
                  </a:cubicBezTo>
                  <a:close/>
                  <a:moveTo>
                    <a:pt x="706" y="1199"/>
                  </a:moveTo>
                  <a:cubicBezTo>
                    <a:pt x="810" y="1199"/>
                    <a:pt x="895" y="1115"/>
                    <a:pt x="898" y="1010"/>
                  </a:cubicBezTo>
                  <a:lnTo>
                    <a:pt x="898" y="883"/>
                  </a:lnTo>
                  <a:cubicBezTo>
                    <a:pt x="898" y="779"/>
                    <a:pt x="813" y="694"/>
                    <a:pt x="709" y="691"/>
                  </a:cubicBezTo>
                  <a:cubicBezTo>
                    <a:pt x="604" y="691"/>
                    <a:pt x="520" y="776"/>
                    <a:pt x="517" y="881"/>
                  </a:cubicBezTo>
                  <a:lnTo>
                    <a:pt x="517" y="1008"/>
                  </a:lnTo>
                  <a:cubicBezTo>
                    <a:pt x="514" y="1115"/>
                    <a:pt x="602" y="1199"/>
                    <a:pt x="706" y="1199"/>
                  </a:cubicBezTo>
                  <a:close/>
                  <a:moveTo>
                    <a:pt x="387" y="192"/>
                  </a:moveTo>
                  <a:cubicBezTo>
                    <a:pt x="387" y="88"/>
                    <a:pt x="302" y="3"/>
                    <a:pt x="198" y="0"/>
                  </a:cubicBezTo>
                  <a:cubicBezTo>
                    <a:pt x="94" y="0"/>
                    <a:pt x="9" y="85"/>
                    <a:pt x="6" y="189"/>
                  </a:cubicBezTo>
                  <a:lnTo>
                    <a:pt x="6" y="1696"/>
                  </a:lnTo>
                  <a:cubicBezTo>
                    <a:pt x="6" y="1801"/>
                    <a:pt x="91" y="1885"/>
                    <a:pt x="195" y="1888"/>
                  </a:cubicBezTo>
                  <a:cubicBezTo>
                    <a:pt x="300" y="1888"/>
                    <a:pt x="384" y="1803"/>
                    <a:pt x="387" y="1699"/>
                  </a:cubicBezTo>
                  <a:lnTo>
                    <a:pt x="387" y="192"/>
                  </a:lnTo>
                  <a:close/>
                  <a:moveTo>
                    <a:pt x="384" y="2235"/>
                  </a:moveTo>
                  <a:cubicBezTo>
                    <a:pt x="384" y="2131"/>
                    <a:pt x="300" y="2046"/>
                    <a:pt x="195" y="2043"/>
                  </a:cubicBezTo>
                  <a:cubicBezTo>
                    <a:pt x="91" y="2043"/>
                    <a:pt x="6" y="2128"/>
                    <a:pt x="3" y="2232"/>
                  </a:cubicBezTo>
                  <a:lnTo>
                    <a:pt x="0" y="3736"/>
                  </a:lnTo>
                  <a:cubicBezTo>
                    <a:pt x="0" y="3841"/>
                    <a:pt x="85" y="3926"/>
                    <a:pt x="190" y="3928"/>
                  </a:cubicBezTo>
                  <a:cubicBezTo>
                    <a:pt x="294" y="3928"/>
                    <a:pt x="379" y="3844"/>
                    <a:pt x="381" y="3739"/>
                  </a:cubicBezTo>
                  <a:lnTo>
                    <a:pt x="384" y="2235"/>
                  </a:lnTo>
                  <a:close/>
                  <a:moveTo>
                    <a:pt x="6601" y="200"/>
                  </a:moveTo>
                  <a:cubicBezTo>
                    <a:pt x="6601" y="96"/>
                    <a:pt x="6517" y="11"/>
                    <a:pt x="6412" y="8"/>
                  </a:cubicBezTo>
                  <a:cubicBezTo>
                    <a:pt x="6308" y="8"/>
                    <a:pt x="6223" y="93"/>
                    <a:pt x="6220" y="198"/>
                  </a:cubicBezTo>
                  <a:lnTo>
                    <a:pt x="6217" y="1702"/>
                  </a:lnTo>
                  <a:cubicBezTo>
                    <a:pt x="6217" y="1806"/>
                    <a:pt x="6302" y="1891"/>
                    <a:pt x="6407" y="1894"/>
                  </a:cubicBezTo>
                  <a:cubicBezTo>
                    <a:pt x="6511" y="1894"/>
                    <a:pt x="6596" y="1809"/>
                    <a:pt x="6598" y="1705"/>
                  </a:cubicBezTo>
                  <a:lnTo>
                    <a:pt x="6601" y="200"/>
                  </a:lnTo>
                  <a:close/>
                  <a:moveTo>
                    <a:pt x="6598" y="2246"/>
                  </a:moveTo>
                  <a:cubicBezTo>
                    <a:pt x="6598" y="2142"/>
                    <a:pt x="6514" y="2057"/>
                    <a:pt x="6409" y="2055"/>
                  </a:cubicBezTo>
                  <a:cubicBezTo>
                    <a:pt x="6305" y="2055"/>
                    <a:pt x="6220" y="2139"/>
                    <a:pt x="6217" y="2244"/>
                  </a:cubicBezTo>
                  <a:lnTo>
                    <a:pt x="6215" y="3748"/>
                  </a:lnTo>
                  <a:cubicBezTo>
                    <a:pt x="6215" y="3852"/>
                    <a:pt x="6299" y="3937"/>
                    <a:pt x="6404" y="3940"/>
                  </a:cubicBezTo>
                  <a:cubicBezTo>
                    <a:pt x="6508" y="3940"/>
                    <a:pt x="6593" y="3855"/>
                    <a:pt x="6596" y="3751"/>
                  </a:cubicBezTo>
                  <a:lnTo>
                    <a:pt x="6598" y="2246"/>
                  </a:lnTo>
                  <a:close/>
                  <a:moveTo>
                    <a:pt x="1050" y="951"/>
                  </a:moveTo>
                  <a:cubicBezTo>
                    <a:pt x="1050" y="1055"/>
                    <a:pt x="1135" y="1140"/>
                    <a:pt x="1239" y="1143"/>
                  </a:cubicBezTo>
                  <a:cubicBezTo>
                    <a:pt x="1344" y="1143"/>
                    <a:pt x="1428" y="1058"/>
                    <a:pt x="1431" y="954"/>
                  </a:cubicBezTo>
                  <a:lnTo>
                    <a:pt x="1431" y="198"/>
                  </a:lnTo>
                  <a:cubicBezTo>
                    <a:pt x="1431" y="93"/>
                    <a:pt x="1347" y="8"/>
                    <a:pt x="1242" y="6"/>
                  </a:cubicBezTo>
                  <a:cubicBezTo>
                    <a:pt x="1138" y="6"/>
                    <a:pt x="1053" y="90"/>
                    <a:pt x="1050" y="195"/>
                  </a:cubicBezTo>
                  <a:lnTo>
                    <a:pt x="1050" y="951"/>
                  </a:lnTo>
                  <a:close/>
                  <a:moveTo>
                    <a:pt x="1047" y="2994"/>
                  </a:moveTo>
                  <a:cubicBezTo>
                    <a:pt x="1047" y="3099"/>
                    <a:pt x="1132" y="3183"/>
                    <a:pt x="1237" y="3186"/>
                  </a:cubicBezTo>
                  <a:cubicBezTo>
                    <a:pt x="1341" y="3186"/>
                    <a:pt x="1426" y="3102"/>
                    <a:pt x="1428" y="2997"/>
                  </a:cubicBezTo>
                  <a:lnTo>
                    <a:pt x="1428" y="2241"/>
                  </a:lnTo>
                  <a:cubicBezTo>
                    <a:pt x="1428" y="2136"/>
                    <a:pt x="1344" y="2052"/>
                    <a:pt x="1239" y="2049"/>
                  </a:cubicBezTo>
                  <a:cubicBezTo>
                    <a:pt x="1135" y="2049"/>
                    <a:pt x="1050" y="2134"/>
                    <a:pt x="1047" y="2238"/>
                  </a:cubicBezTo>
                  <a:lnTo>
                    <a:pt x="1047" y="2994"/>
                  </a:lnTo>
                  <a:close/>
                  <a:moveTo>
                    <a:pt x="1237" y="3928"/>
                  </a:moveTo>
                  <a:cubicBezTo>
                    <a:pt x="1341" y="3928"/>
                    <a:pt x="1426" y="3844"/>
                    <a:pt x="1428" y="3739"/>
                  </a:cubicBezTo>
                  <a:lnTo>
                    <a:pt x="1428" y="3612"/>
                  </a:lnTo>
                  <a:cubicBezTo>
                    <a:pt x="1428" y="3508"/>
                    <a:pt x="1344" y="3423"/>
                    <a:pt x="1239" y="3420"/>
                  </a:cubicBezTo>
                  <a:cubicBezTo>
                    <a:pt x="1135" y="3420"/>
                    <a:pt x="1050" y="3505"/>
                    <a:pt x="1047" y="3609"/>
                  </a:cubicBezTo>
                  <a:lnTo>
                    <a:pt x="1047" y="3736"/>
                  </a:lnTo>
                  <a:cubicBezTo>
                    <a:pt x="1047" y="3844"/>
                    <a:pt x="1132" y="3928"/>
                    <a:pt x="1237" y="3928"/>
                  </a:cubicBezTo>
                  <a:close/>
                  <a:moveTo>
                    <a:pt x="1239" y="1854"/>
                  </a:moveTo>
                  <a:cubicBezTo>
                    <a:pt x="1343" y="1854"/>
                    <a:pt x="1428" y="1769"/>
                    <a:pt x="1431" y="1665"/>
                  </a:cubicBezTo>
                  <a:lnTo>
                    <a:pt x="1431" y="1538"/>
                  </a:lnTo>
                  <a:cubicBezTo>
                    <a:pt x="1431" y="1434"/>
                    <a:pt x="1347" y="1349"/>
                    <a:pt x="1242" y="1346"/>
                  </a:cubicBezTo>
                  <a:cubicBezTo>
                    <a:pt x="1138" y="1346"/>
                    <a:pt x="1053" y="1431"/>
                    <a:pt x="1050" y="1535"/>
                  </a:cubicBezTo>
                  <a:lnTo>
                    <a:pt x="1050" y="1662"/>
                  </a:lnTo>
                  <a:cubicBezTo>
                    <a:pt x="1050" y="1769"/>
                    <a:pt x="1134" y="1854"/>
                    <a:pt x="1239" y="1854"/>
                  </a:cubicBezTo>
                  <a:close/>
                  <a:moveTo>
                    <a:pt x="1555" y="2294"/>
                  </a:moveTo>
                  <a:cubicBezTo>
                    <a:pt x="1555" y="2399"/>
                    <a:pt x="1640" y="2483"/>
                    <a:pt x="1744" y="2486"/>
                  </a:cubicBezTo>
                  <a:cubicBezTo>
                    <a:pt x="1849" y="2486"/>
                    <a:pt x="1934" y="2402"/>
                    <a:pt x="1936" y="2297"/>
                  </a:cubicBezTo>
                  <a:lnTo>
                    <a:pt x="1936" y="1541"/>
                  </a:lnTo>
                  <a:cubicBezTo>
                    <a:pt x="1936" y="1436"/>
                    <a:pt x="1852" y="1352"/>
                    <a:pt x="1747" y="1349"/>
                  </a:cubicBezTo>
                  <a:cubicBezTo>
                    <a:pt x="1643" y="1349"/>
                    <a:pt x="1558" y="1434"/>
                    <a:pt x="1555" y="1538"/>
                  </a:cubicBezTo>
                  <a:lnTo>
                    <a:pt x="1555" y="2294"/>
                  </a:lnTo>
                  <a:close/>
                  <a:moveTo>
                    <a:pt x="1553" y="4369"/>
                  </a:moveTo>
                  <a:cubicBezTo>
                    <a:pt x="1553" y="4473"/>
                    <a:pt x="1637" y="4558"/>
                    <a:pt x="1742" y="4561"/>
                  </a:cubicBezTo>
                  <a:cubicBezTo>
                    <a:pt x="1846" y="4561"/>
                    <a:pt x="1931" y="4476"/>
                    <a:pt x="1934" y="4371"/>
                  </a:cubicBezTo>
                  <a:lnTo>
                    <a:pt x="1934" y="3615"/>
                  </a:lnTo>
                  <a:cubicBezTo>
                    <a:pt x="1934" y="3511"/>
                    <a:pt x="1849" y="3426"/>
                    <a:pt x="1744" y="3423"/>
                  </a:cubicBezTo>
                  <a:cubicBezTo>
                    <a:pt x="1640" y="3423"/>
                    <a:pt x="1555" y="3508"/>
                    <a:pt x="1553" y="3612"/>
                  </a:cubicBezTo>
                  <a:lnTo>
                    <a:pt x="1553" y="4369"/>
                  </a:lnTo>
                  <a:close/>
                  <a:moveTo>
                    <a:pt x="1744" y="3240"/>
                  </a:moveTo>
                  <a:cubicBezTo>
                    <a:pt x="1848" y="3240"/>
                    <a:pt x="1934" y="3155"/>
                    <a:pt x="1936" y="3051"/>
                  </a:cubicBezTo>
                  <a:lnTo>
                    <a:pt x="1936" y="2924"/>
                  </a:lnTo>
                  <a:cubicBezTo>
                    <a:pt x="1936" y="2819"/>
                    <a:pt x="1852" y="2735"/>
                    <a:pt x="1747" y="2732"/>
                  </a:cubicBezTo>
                  <a:cubicBezTo>
                    <a:pt x="1643" y="2732"/>
                    <a:pt x="1558" y="2816"/>
                    <a:pt x="1555" y="2921"/>
                  </a:cubicBezTo>
                  <a:lnTo>
                    <a:pt x="1555" y="3048"/>
                  </a:lnTo>
                  <a:cubicBezTo>
                    <a:pt x="1555" y="3152"/>
                    <a:pt x="1639" y="3240"/>
                    <a:pt x="1744" y="3240"/>
                  </a:cubicBezTo>
                  <a:close/>
                  <a:moveTo>
                    <a:pt x="2585" y="2297"/>
                  </a:moveTo>
                  <a:cubicBezTo>
                    <a:pt x="2585" y="2402"/>
                    <a:pt x="2670" y="2486"/>
                    <a:pt x="2775" y="2489"/>
                  </a:cubicBezTo>
                  <a:cubicBezTo>
                    <a:pt x="2879" y="2489"/>
                    <a:pt x="2964" y="2404"/>
                    <a:pt x="2966" y="2300"/>
                  </a:cubicBezTo>
                  <a:lnTo>
                    <a:pt x="2966" y="1544"/>
                  </a:lnTo>
                  <a:cubicBezTo>
                    <a:pt x="2966" y="1439"/>
                    <a:pt x="2882" y="1355"/>
                    <a:pt x="2777" y="1352"/>
                  </a:cubicBezTo>
                  <a:cubicBezTo>
                    <a:pt x="2673" y="1352"/>
                    <a:pt x="2588" y="1436"/>
                    <a:pt x="2585" y="1541"/>
                  </a:cubicBezTo>
                  <a:lnTo>
                    <a:pt x="2585" y="2297"/>
                  </a:lnTo>
                  <a:close/>
                  <a:moveTo>
                    <a:pt x="2775" y="3240"/>
                  </a:moveTo>
                  <a:cubicBezTo>
                    <a:pt x="2879" y="3240"/>
                    <a:pt x="2964" y="3155"/>
                    <a:pt x="2966" y="3051"/>
                  </a:cubicBezTo>
                  <a:lnTo>
                    <a:pt x="2966" y="2924"/>
                  </a:lnTo>
                  <a:cubicBezTo>
                    <a:pt x="2966" y="2819"/>
                    <a:pt x="2882" y="2735"/>
                    <a:pt x="2777" y="2732"/>
                  </a:cubicBezTo>
                  <a:cubicBezTo>
                    <a:pt x="2673" y="2732"/>
                    <a:pt x="2588" y="2816"/>
                    <a:pt x="2585" y="2921"/>
                  </a:cubicBezTo>
                  <a:lnTo>
                    <a:pt x="2585" y="3048"/>
                  </a:lnTo>
                  <a:cubicBezTo>
                    <a:pt x="2585" y="3155"/>
                    <a:pt x="2670" y="3240"/>
                    <a:pt x="2775" y="3240"/>
                  </a:cubicBezTo>
                  <a:close/>
                  <a:moveTo>
                    <a:pt x="3105" y="2997"/>
                  </a:moveTo>
                  <a:cubicBezTo>
                    <a:pt x="3105" y="3102"/>
                    <a:pt x="3189" y="3186"/>
                    <a:pt x="3294" y="3189"/>
                  </a:cubicBezTo>
                  <a:cubicBezTo>
                    <a:pt x="3398" y="3189"/>
                    <a:pt x="3483" y="3104"/>
                    <a:pt x="3486" y="3000"/>
                  </a:cubicBezTo>
                  <a:lnTo>
                    <a:pt x="3486" y="2244"/>
                  </a:lnTo>
                  <a:cubicBezTo>
                    <a:pt x="3486" y="2139"/>
                    <a:pt x="3401" y="2055"/>
                    <a:pt x="3297" y="2052"/>
                  </a:cubicBezTo>
                  <a:cubicBezTo>
                    <a:pt x="3192" y="2052"/>
                    <a:pt x="3108" y="2136"/>
                    <a:pt x="3105" y="2241"/>
                  </a:cubicBezTo>
                  <a:lnTo>
                    <a:pt x="3105" y="2997"/>
                  </a:lnTo>
                  <a:close/>
                  <a:moveTo>
                    <a:pt x="3294" y="3931"/>
                  </a:moveTo>
                  <a:cubicBezTo>
                    <a:pt x="3398" y="3931"/>
                    <a:pt x="3483" y="3847"/>
                    <a:pt x="3486" y="3742"/>
                  </a:cubicBezTo>
                  <a:lnTo>
                    <a:pt x="3486" y="3615"/>
                  </a:lnTo>
                  <a:cubicBezTo>
                    <a:pt x="3486" y="3511"/>
                    <a:pt x="3401" y="3426"/>
                    <a:pt x="3297" y="3423"/>
                  </a:cubicBezTo>
                  <a:cubicBezTo>
                    <a:pt x="3192" y="3423"/>
                    <a:pt x="3108" y="3508"/>
                    <a:pt x="3105" y="3612"/>
                  </a:cubicBezTo>
                  <a:lnTo>
                    <a:pt x="3105" y="3739"/>
                  </a:lnTo>
                  <a:cubicBezTo>
                    <a:pt x="3105" y="3847"/>
                    <a:pt x="3189" y="3931"/>
                    <a:pt x="3294" y="3931"/>
                  </a:cubicBezTo>
                  <a:close/>
                  <a:moveTo>
                    <a:pt x="3297" y="1860"/>
                  </a:moveTo>
                  <a:cubicBezTo>
                    <a:pt x="3401" y="1860"/>
                    <a:pt x="3486" y="1775"/>
                    <a:pt x="3489" y="1671"/>
                  </a:cubicBezTo>
                  <a:lnTo>
                    <a:pt x="3489" y="1544"/>
                  </a:lnTo>
                  <a:cubicBezTo>
                    <a:pt x="3489" y="1439"/>
                    <a:pt x="3404" y="1355"/>
                    <a:pt x="3299" y="1352"/>
                  </a:cubicBezTo>
                  <a:cubicBezTo>
                    <a:pt x="3195" y="1352"/>
                    <a:pt x="3110" y="1436"/>
                    <a:pt x="3108" y="1541"/>
                  </a:cubicBezTo>
                  <a:lnTo>
                    <a:pt x="3108" y="1668"/>
                  </a:lnTo>
                  <a:cubicBezTo>
                    <a:pt x="3108" y="1772"/>
                    <a:pt x="3192" y="1857"/>
                    <a:pt x="3297" y="1860"/>
                  </a:cubicBezTo>
                  <a:close/>
                  <a:moveTo>
                    <a:pt x="3632" y="2297"/>
                  </a:moveTo>
                  <a:cubicBezTo>
                    <a:pt x="3632" y="2402"/>
                    <a:pt x="3717" y="2486"/>
                    <a:pt x="3822" y="2489"/>
                  </a:cubicBezTo>
                  <a:cubicBezTo>
                    <a:pt x="3926" y="2489"/>
                    <a:pt x="4011" y="2404"/>
                    <a:pt x="4013" y="2300"/>
                  </a:cubicBezTo>
                  <a:lnTo>
                    <a:pt x="4013" y="1544"/>
                  </a:lnTo>
                  <a:cubicBezTo>
                    <a:pt x="4013" y="1439"/>
                    <a:pt x="3929" y="1355"/>
                    <a:pt x="3824" y="1352"/>
                  </a:cubicBezTo>
                  <a:cubicBezTo>
                    <a:pt x="3720" y="1352"/>
                    <a:pt x="3635" y="1436"/>
                    <a:pt x="3632" y="1541"/>
                  </a:cubicBezTo>
                  <a:lnTo>
                    <a:pt x="3632" y="2297"/>
                  </a:lnTo>
                  <a:close/>
                  <a:moveTo>
                    <a:pt x="3822" y="3243"/>
                  </a:moveTo>
                  <a:cubicBezTo>
                    <a:pt x="3926" y="3243"/>
                    <a:pt x="4011" y="3158"/>
                    <a:pt x="4013" y="3054"/>
                  </a:cubicBezTo>
                  <a:lnTo>
                    <a:pt x="4013" y="2927"/>
                  </a:lnTo>
                  <a:cubicBezTo>
                    <a:pt x="4013" y="2822"/>
                    <a:pt x="3929" y="2737"/>
                    <a:pt x="3824" y="2735"/>
                  </a:cubicBezTo>
                  <a:cubicBezTo>
                    <a:pt x="3720" y="2735"/>
                    <a:pt x="3635" y="2819"/>
                    <a:pt x="3632" y="2924"/>
                  </a:cubicBezTo>
                  <a:lnTo>
                    <a:pt x="3632" y="3051"/>
                  </a:lnTo>
                  <a:cubicBezTo>
                    <a:pt x="3632" y="3155"/>
                    <a:pt x="3717" y="3243"/>
                    <a:pt x="3822" y="3243"/>
                  </a:cubicBezTo>
                  <a:close/>
                  <a:moveTo>
                    <a:pt x="3824" y="1205"/>
                  </a:moveTo>
                  <a:cubicBezTo>
                    <a:pt x="3929" y="1205"/>
                    <a:pt x="4013" y="1120"/>
                    <a:pt x="4016" y="1016"/>
                  </a:cubicBezTo>
                  <a:lnTo>
                    <a:pt x="4016" y="889"/>
                  </a:lnTo>
                  <a:cubicBezTo>
                    <a:pt x="4016" y="785"/>
                    <a:pt x="3932" y="700"/>
                    <a:pt x="3827" y="697"/>
                  </a:cubicBezTo>
                  <a:cubicBezTo>
                    <a:pt x="3723" y="697"/>
                    <a:pt x="3638" y="782"/>
                    <a:pt x="3635" y="886"/>
                  </a:cubicBezTo>
                  <a:lnTo>
                    <a:pt x="3635" y="1013"/>
                  </a:lnTo>
                  <a:cubicBezTo>
                    <a:pt x="3635" y="1118"/>
                    <a:pt x="3720" y="1205"/>
                    <a:pt x="3824" y="1205"/>
                  </a:cubicBezTo>
                  <a:close/>
                  <a:moveTo>
                    <a:pt x="4660" y="4374"/>
                  </a:moveTo>
                  <a:cubicBezTo>
                    <a:pt x="4660" y="4479"/>
                    <a:pt x="4744" y="4563"/>
                    <a:pt x="4849" y="4566"/>
                  </a:cubicBezTo>
                  <a:cubicBezTo>
                    <a:pt x="4953" y="4566"/>
                    <a:pt x="5038" y="4482"/>
                    <a:pt x="5041" y="4377"/>
                  </a:cubicBezTo>
                  <a:lnTo>
                    <a:pt x="5041" y="3621"/>
                  </a:lnTo>
                  <a:cubicBezTo>
                    <a:pt x="5041" y="3516"/>
                    <a:pt x="4956" y="3432"/>
                    <a:pt x="4852" y="3429"/>
                  </a:cubicBezTo>
                  <a:cubicBezTo>
                    <a:pt x="4747" y="3429"/>
                    <a:pt x="4662" y="3514"/>
                    <a:pt x="4660" y="3618"/>
                  </a:cubicBezTo>
                  <a:lnTo>
                    <a:pt x="4660" y="4374"/>
                  </a:lnTo>
                  <a:close/>
                  <a:moveTo>
                    <a:pt x="4662" y="2300"/>
                  </a:moveTo>
                  <a:cubicBezTo>
                    <a:pt x="4662" y="2404"/>
                    <a:pt x="4747" y="2489"/>
                    <a:pt x="4852" y="2492"/>
                  </a:cubicBezTo>
                  <a:cubicBezTo>
                    <a:pt x="4956" y="2492"/>
                    <a:pt x="5041" y="2407"/>
                    <a:pt x="5043" y="2303"/>
                  </a:cubicBezTo>
                  <a:lnTo>
                    <a:pt x="5043" y="1547"/>
                  </a:lnTo>
                  <a:cubicBezTo>
                    <a:pt x="5043" y="1442"/>
                    <a:pt x="4959" y="1357"/>
                    <a:pt x="4854" y="1355"/>
                  </a:cubicBezTo>
                  <a:cubicBezTo>
                    <a:pt x="4750" y="1355"/>
                    <a:pt x="4665" y="1439"/>
                    <a:pt x="4662" y="1544"/>
                  </a:cubicBezTo>
                  <a:lnTo>
                    <a:pt x="4662" y="2300"/>
                  </a:lnTo>
                  <a:close/>
                  <a:moveTo>
                    <a:pt x="4852" y="3243"/>
                  </a:moveTo>
                  <a:cubicBezTo>
                    <a:pt x="4956" y="3243"/>
                    <a:pt x="5041" y="3158"/>
                    <a:pt x="5043" y="3054"/>
                  </a:cubicBezTo>
                  <a:lnTo>
                    <a:pt x="5043" y="2927"/>
                  </a:lnTo>
                  <a:cubicBezTo>
                    <a:pt x="5043" y="2822"/>
                    <a:pt x="4959" y="2737"/>
                    <a:pt x="4854" y="2735"/>
                  </a:cubicBezTo>
                  <a:cubicBezTo>
                    <a:pt x="4750" y="2735"/>
                    <a:pt x="4665" y="2819"/>
                    <a:pt x="4662" y="2924"/>
                  </a:cubicBezTo>
                  <a:lnTo>
                    <a:pt x="4662" y="3051"/>
                  </a:lnTo>
                  <a:cubicBezTo>
                    <a:pt x="4662" y="3158"/>
                    <a:pt x="4747" y="3243"/>
                    <a:pt x="4852" y="3243"/>
                  </a:cubicBezTo>
                  <a:close/>
                  <a:moveTo>
                    <a:pt x="4854" y="1205"/>
                  </a:moveTo>
                  <a:cubicBezTo>
                    <a:pt x="4959" y="1205"/>
                    <a:pt x="5043" y="1120"/>
                    <a:pt x="5046" y="1016"/>
                  </a:cubicBezTo>
                  <a:lnTo>
                    <a:pt x="5046" y="889"/>
                  </a:lnTo>
                  <a:cubicBezTo>
                    <a:pt x="5046" y="785"/>
                    <a:pt x="4962" y="700"/>
                    <a:pt x="4857" y="697"/>
                  </a:cubicBezTo>
                  <a:cubicBezTo>
                    <a:pt x="4753" y="697"/>
                    <a:pt x="4668" y="782"/>
                    <a:pt x="4665" y="886"/>
                  </a:cubicBezTo>
                  <a:lnTo>
                    <a:pt x="4665" y="1013"/>
                  </a:lnTo>
                  <a:cubicBezTo>
                    <a:pt x="4665" y="1120"/>
                    <a:pt x="4750" y="1205"/>
                    <a:pt x="4854" y="1205"/>
                  </a:cubicBezTo>
                  <a:close/>
                  <a:moveTo>
                    <a:pt x="5185" y="957"/>
                  </a:moveTo>
                  <a:cubicBezTo>
                    <a:pt x="5185" y="1061"/>
                    <a:pt x="5269" y="1146"/>
                    <a:pt x="5374" y="1149"/>
                  </a:cubicBezTo>
                  <a:cubicBezTo>
                    <a:pt x="5478" y="1149"/>
                    <a:pt x="5563" y="1064"/>
                    <a:pt x="5566" y="960"/>
                  </a:cubicBezTo>
                  <a:lnTo>
                    <a:pt x="5566" y="203"/>
                  </a:lnTo>
                  <a:cubicBezTo>
                    <a:pt x="5566" y="99"/>
                    <a:pt x="5481" y="14"/>
                    <a:pt x="5376" y="11"/>
                  </a:cubicBezTo>
                  <a:cubicBezTo>
                    <a:pt x="5272" y="11"/>
                    <a:pt x="5187" y="96"/>
                    <a:pt x="5185" y="200"/>
                  </a:cubicBezTo>
                  <a:lnTo>
                    <a:pt x="5185" y="957"/>
                  </a:lnTo>
                  <a:close/>
                  <a:moveTo>
                    <a:pt x="5182" y="3000"/>
                  </a:moveTo>
                  <a:cubicBezTo>
                    <a:pt x="5182" y="3104"/>
                    <a:pt x="5266" y="3189"/>
                    <a:pt x="5371" y="3192"/>
                  </a:cubicBezTo>
                  <a:cubicBezTo>
                    <a:pt x="5475" y="3192"/>
                    <a:pt x="5560" y="3107"/>
                    <a:pt x="5563" y="3003"/>
                  </a:cubicBezTo>
                  <a:lnTo>
                    <a:pt x="5563" y="2246"/>
                  </a:lnTo>
                  <a:cubicBezTo>
                    <a:pt x="5563" y="2142"/>
                    <a:pt x="5478" y="2057"/>
                    <a:pt x="5374" y="2055"/>
                  </a:cubicBezTo>
                  <a:cubicBezTo>
                    <a:pt x="5269" y="2055"/>
                    <a:pt x="5185" y="2139"/>
                    <a:pt x="5182" y="2244"/>
                  </a:cubicBezTo>
                  <a:lnTo>
                    <a:pt x="5182" y="3000"/>
                  </a:lnTo>
                  <a:close/>
                  <a:moveTo>
                    <a:pt x="5371" y="3942"/>
                  </a:moveTo>
                  <a:cubicBezTo>
                    <a:pt x="5475" y="3942"/>
                    <a:pt x="5560" y="3858"/>
                    <a:pt x="5563" y="3753"/>
                  </a:cubicBezTo>
                  <a:lnTo>
                    <a:pt x="5563" y="3626"/>
                  </a:lnTo>
                  <a:cubicBezTo>
                    <a:pt x="5563" y="3522"/>
                    <a:pt x="5478" y="3437"/>
                    <a:pt x="5374" y="3435"/>
                  </a:cubicBezTo>
                  <a:cubicBezTo>
                    <a:pt x="5269" y="3435"/>
                    <a:pt x="5185" y="3519"/>
                    <a:pt x="5182" y="3624"/>
                  </a:cubicBezTo>
                  <a:lnTo>
                    <a:pt x="5182" y="3751"/>
                  </a:lnTo>
                  <a:cubicBezTo>
                    <a:pt x="5179" y="3855"/>
                    <a:pt x="5266" y="3942"/>
                    <a:pt x="5371" y="3942"/>
                  </a:cubicBezTo>
                  <a:close/>
                  <a:moveTo>
                    <a:pt x="5374" y="1868"/>
                  </a:moveTo>
                  <a:cubicBezTo>
                    <a:pt x="5478" y="1868"/>
                    <a:pt x="5563" y="1784"/>
                    <a:pt x="5566" y="1679"/>
                  </a:cubicBezTo>
                  <a:lnTo>
                    <a:pt x="5566" y="1552"/>
                  </a:lnTo>
                  <a:cubicBezTo>
                    <a:pt x="5566" y="1448"/>
                    <a:pt x="5481" y="1363"/>
                    <a:pt x="5376" y="1360"/>
                  </a:cubicBezTo>
                  <a:cubicBezTo>
                    <a:pt x="5272" y="1360"/>
                    <a:pt x="5187" y="1445"/>
                    <a:pt x="5185" y="1549"/>
                  </a:cubicBezTo>
                  <a:lnTo>
                    <a:pt x="5185" y="1676"/>
                  </a:lnTo>
                  <a:cubicBezTo>
                    <a:pt x="5185" y="1784"/>
                    <a:pt x="5269" y="1868"/>
                    <a:pt x="5374" y="1868"/>
                  </a:cubicBezTo>
                  <a:close/>
                  <a:moveTo>
                    <a:pt x="5698" y="4366"/>
                  </a:moveTo>
                  <a:cubicBezTo>
                    <a:pt x="5698" y="4470"/>
                    <a:pt x="5783" y="4555"/>
                    <a:pt x="5887" y="4558"/>
                  </a:cubicBezTo>
                  <a:cubicBezTo>
                    <a:pt x="5992" y="4558"/>
                    <a:pt x="6076" y="4473"/>
                    <a:pt x="6079" y="4369"/>
                  </a:cubicBezTo>
                  <a:lnTo>
                    <a:pt x="6079" y="3612"/>
                  </a:lnTo>
                  <a:cubicBezTo>
                    <a:pt x="6079" y="3508"/>
                    <a:pt x="5994" y="3423"/>
                    <a:pt x="5890" y="3420"/>
                  </a:cubicBezTo>
                  <a:cubicBezTo>
                    <a:pt x="5786" y="3420"/>
                    <a:pt x="5701" y="3505"/>
                    <a:pt x="5698" y="3609"/>
                  </a:cubicBezTo>
                  <a:lnTo>
                    <a:pt x="5698" y="4366"/>
                  </a:lnTo>
                  <a:close/>
                  <a:moveTo>
                    <a:pt x="5701" y="2292"/>
                  </a:moveTo>
                  <a:cubicBezTo>
                    <a:pt x="5701" y="2396"/>
                    <a:pt x="5786" y="2481"/>
                    <a:pt x="5890" y="2483"/>
                  </a:cubicBezTo>
                  <a:cubicBezTo>
                    <a:pt x="5994" y="2483"/>
                    <a:pt x="6079" y="2399"/>
                    <a:pt x="6082" y="2294"/>
                  </a:cubicBezTo>
                  <a:lnTo>
                    <a:pt x="6082" y="1538"/>
                  </a:lnTo>
                  <a:cubicBezTo>
                    <a:pt x="6082" y="1434"/>
                    <a:pt x="5997" y="1349"/>
                    <a:pt x="5893" y="1346"/>
                  </a:cubicBezTo>
                  <a:cubicBezTo>
                    <a:pt x="5788" y="1346"/>
                    <a:pt x="5704" y="1431"/>
                    <a:pt x="5701" y="1535"/>
                  </a:cubicBezTo>
                  <a:lnTo>
                    <a:pt x="5701" y="2292"/>
                  </a:lnTo>
                  <a:close/>
                  <a:moveTo>
                    <a:pt x="5890" y="3234"/>
                  </a:moveTo>
                  <a:cubicBezTo>
                    <a:pt x="5994" y="3234"/>
                    <a:pt x="6079" y="3149"/>
                    <a:pt x="6082" y="3045"/>
                  </a:cubicBezTo>
                  <a:lnTo>
                    <a:pt x="6082" y="2918"/>
                  </a:lnTo>
                  <a:cubicBezTo>
                    <a:pt x="6082" y="2814"/>
                    <a:pt x="5997" y="2729"/>
                    <a:pt x="5893" y="2726"/>
                  </a:cubicBezTo>
                  <a:cubicBezTo>
                    <a:pt x="5788" y="2726"/>
                    <a:pt x="5704" y="2811"/>
                    <a:pt x="5701" y="2915"/>
                  </a:cubicBezTo>
                  <a:lnTo>
                    <a:pt x="5701" y="3042"/>
                  </a:lnTo>
                  <a:cubicBezTo>
                    <a:pt x="5698" y="3149"/>
                    <a:pt x="5783" y="3234"/>
                    <a:pt x="5890" y="3234"/>
                  </a:cubicBezTo>
                  <a:close/>
                  <a:moveTo>
                    <a:pt x="5893" y="1197"/>
                  </a:moveTo>
                  <a:cubicBezTo>
                    <a:pt x="5997" y="1197"/>
                    <a:pt x="6082" y="1112"/>
                    <a:pt x="6085" y="1008"/>
                  </a:cubicBezTo>
                  <a:lnTo>
                    <a:pt x="6085" y="881"/>
                  </a:lnTo>
                  <a:cubicBezTo>
                    <a:pt x="6085" y="776"/>
                    <a:pt x="6000" y="691"/>
                    <a:pt x="5896" y="689"/>
                  </a:cubicBezTo>
                  <a:cubicBezTo>
                    <a:pt x="5791" y="689"/>
                    <a:pt x="5707" y="773"/>
                    <a:pt x="5704" y="878"/>
                  </a:cubicBezTo>
                  <a:lnTo>
                    <a:pt x="5704" y="1005"/>
                  </a:lnTo>
                  <a:cubicBezTo>
                    <a:pt x="5701" y="1112"/>
                    <a:pt x="5788" y="1197"/>
                    <a:pt x="5893" y="1197"/>
                  </a:cubicBezTo>
                  <a:close/>
                  <a:moveTo>
                    <a:pt x="8667" y="2249"/>
                  </a:moveTo>
                  <a:cubicBezTo>
                    <a:pt x="8667" y="2145"/>
                    <a:pt x="8582" y="2060"/>
                    <a:pt x="8478" y="2057"/>
                  </a:cubicBezTo>
                  <a:cubicBezTo>
                    <a:pt x="8373" y="2057"/>
                    <a:pt x="8289" y="2142"/>
                    <a:pt x="8286" y="2246"/>
                  </a:cubicBezTo>
                  <a:lnTo>
                    <a:pt x="8283" y="3751"/>
                  </a:lnTo>
                  <a:cubicBezTo>
                    <a:pt x="8283" y="3855"/>
                    <a:pt x="8368" y="3940"/>
                    <a:pt x="8472" y="3942"/>
                  </a:cubicBezTo>
                  <a:cubicBezTo>
                    <a:pt x="8577" y="3942"/>
                    <a:pt x="8661" y="3858"/>
                    <a:pt x="8664" y="3753"/>
                  </a:cubicBezTo>
                  <a:lnTo>
                    <a:pt x="8667" y="2249"/>
                  </a:lnTo>
                  <a:close/>
                  <a:moveTo>
                    <a:pt x="10740" y="2241"/>
                  </a:moveTo>
                  <a:cubicBezTo>
                    <a:pt x="10740" y="2136"/>
                    <a:pt x="10656" y="2052"/>
                    <a:pt x="10551" y="2049"/>
                  </a:cubicBezTo>
                  <a:cubicBezTo>
                    <a:pt x="10447" y="2049"/>
                    <a:pt x="10362" y="2134"/>
                    <a:pt x="10359" y="2238"/>
                  </a:cubicBezTo>
                  <a:lnTo>
                    <a:pt x="10356" y="3742"/>
                  </a:lnTo>
                  <a:cubicBezTo>
                    <a:pt x="10356" y="3847"/>
                    <a:pt x="10441" y="3931"/>
                    <a:pt x="10545" y="3934"/>
                  </a:cubicBezTo>
                  <a:cubicBezTo>
                    <a:pt x="10650" y="3934"/>
                    <a:pt x="10735" y="3849"/>
                    <a:pt x="10737" y="3745"/>
                  </a:cubicBezTo>
                  <a:lnTo>
                    <a:pt x="10740" y="2241"/>
                  </a:lnTo>
                  <a:close/>
                  <a:moveTo>
                    <a:pt x="6725" y="4380"/>
                  </a:moveTo>
                  <a:cubicBezTo>
                    <a:pt x="6725" y="4484"/>
                    <a:pt x="6810" y="4569"/>
                    <a:pt x="6914" y="4572"/>
                  </a:cubicBezTo>
                  <a:cubicBezTo>
                    <a:pt x="7019" y="4572"/>
                    <a:pt x="7104" y="4487"/>
                    <a:pt x="7106" y="4383"/>
                  </a:cubicBezTo>
                  <a:lnTo>
                    <a:pt x="7106" y="3626"/>
                  </a:lnTo>
                  <a:cubicBezTo>
                    <a:pt x="7106" y="3522"/>
                    <a:pt x="7022" y="3437"/>
                    <a:pt x="6917" y="3435"/>
                  </a:cubicBezTo>
                  <a:cubicBezTo>
                    <a:pt x="6813" y="3435"/>
                    <a:pt x="6728" y="3519"/>
                    <a:pt x="6725" y="3624"/>
                  </a:cubicBezTo>
                  <a:lnTo>
                    <a:pt x="6725" y="4380"/>
                  </a:lnTo>
                  <a:close/>
                  <a:moveTo>
                    <a:pt x="6728" y="2308"/>
                  </a:moveTo>
                  <a:cubicBezTo>
                    <a:pt x="6728" y="2413"/>
                    <a:pt x="6813" y="2498"/>
                    <a:pt x="6917" y="2500"/>
                  </a:cubicBezTo>
                  <a:cubicBezTo>
                    <a:pt x="7022" y="2500"/>
                    <a:pt x="7106" y="2416"/>
                    <a:pt x="7109" y="2311"/>
                  </a:cubicBezTo>
                  <a:lnTo>
                    <a:pt x="7109" y="1555"/>
                  </a:lnTo>
                  <a:cubicBezTo>
                    <a:pt x="7109" y="1451"/>
                    <a:pt x="7025" y="1366"/>
                    <a:pt x="6920" y="1363"/>
                  </a:cubicBezTo>
                  <a:cubicBezTo>
                    <a:pt x="6816" y="1363"/>
                    <a:pt x="6731" y="1448"/>
                    <a:pt x="6728" y="1552"/>
                  </a:cubicBezTo>
                  <a:lnTo>
                    <a:pt x="6728" y="2308"/>
                  </a:lnTo>
                  <a:close/>
                  <a:moveTo>
                    <a:pt x="6917" y="3251"/>
                  </a:moveTo>
                  <a:cubicBezTo>
                    <a:pt x="7022" y="3251"/>
                    <a:pt x="7106" y="3166"/>
                    <a:pt x="7109" y="3062"/>
                  </a:cubicBezTo>
                  <a:lnTo>
                    <a:pt x="7109" y="2935"/>
                  </a:lnTo>
                  <a:cubicBezTo>
                    <a:pt x="7109" y="2831"/>
                    <a:pt x="7025" y="2746"/>
                    <a:pt x="6920" y="2743"/>
                  </a:cubicBezTo>
                  <a:cubicBezTo>
                    <a:pt x="6816" y="2743"/>
                    <a:pt x="6731" y="2828"/>
                    <a:pt x="6728" y="2932"/>
                  </a:cubicBezTo>
                  <a:lnTo>
                    <a:pt x="6728" y="3059"/>
                  </a:lnTo>
                  <a:cubicBezTo>
                    <a:pt x="6725" y="3166"/>
                    <a:pt x="6810" y="3251"/>
                    <a:pt x="6917" y="3251"/>
                  </a:cubicBezTo>
                  <a:close/>
                  <a:moveTo>
                    <a:pt x="6920" y="1214"/>
                  </a:moveTo>
                  <a:cubicBezTo>
                    <a:pt x="7025" y="1214"/>
                    <a:pt x="7109" y="1129"/>
                    <a:pt x="7112" y="1024"/>
                  </a:cubicBezTo>
                  <a:lnTo>
                    <a:pt x="7112" y="897"/>
                  </a:lnTo>
                  <a:cubicBezTo>
                    <a:pt x="7112" y="793"/>
                    <a:pt x="7027" y="708"/>
                    <a:pt x="6923" y="706"/>
                  </a:cubicBezTo>
                  <a:cubicBezTo>
                    <a:pt x="6819" y="706"/>
                    <a:pt x="6734" y="790"/>
                    <a:pt x="6731" y="895"/>
                  </a:cubicBezTo>
                  <a:lnTo>
                    <a:pt x="6731" y="1022"/>
                  </a:lnTo>
                  <a:cubicBezTo>
                    <a:pt x="6728" y="1129"/>
                    <a:pt x="6813" y="1214"/>
                    <a:pt x="6920" y="1214"/>
                  </a:cubicBezTo>
                  <a:close/>
                  <a:moveTo>
                    <a:pt x="12814" y="215"/>
                  </a:moveTo>
                  <a:cubicBezTo>
                    <a:pt x="12814" y="110"/>
                    <a:pt x="12730" y="25"/>
                    <a:pt x="12625" y="23"/>
                  </a:cubicBezTo>
                  <a:cubicBezTo>
                    <a:pt x="12521" y="23"/>
                    <a:pt x="12436" y="107"/>
                    <a:pt x="12433" y="212"/>
                  </a:cubicBezTo>
                  <a:lnTo>
                    <a:pt x="12431" y="1716"/>
                  </a:lnTo>
                  <a:cubicBezTo>
                    <a:pt x="12431" y="1820"/>
                    <a:pt x="12515" y="1905"/>
                    <a:pt x="12620" y="1908"/>
                  </a:cubicBezTo>
                  <a:cubicBezTo>
                    <a:pt x="12724" y="1908"/>
                    <a:pt x="12809" y="1823"/>
                    <a:pt x="12812" y="1719"/>
                  </a:cubicBezTo>
                  <a:lnTo>
                    <a:pt x="12814" y="215"/>
                  </a:lnTo>
                  <a:close/>
                  <a:moveTo>
                    <a:pt x="12812" y="2261"/>
                  </a:moveTo>
                  <a:cubicBezTo>
                    <a:pt x="12812" y="2156"/>
                    <a:pt x="12727" y="2071"/>
                    <a:pt x="12623" y="2069"/>
                  </a:cubicBezTo>
                  <a:cubicBezTo>
                    <a:pt x="12518" y="2069"/>
                    <a:pt x="12433" y="2153"/>
                    <a:pt x="12431" y="2258"/>
                  </a:cubicBezTo>
                  <a:lnTo>
                    <a:pt x="12428" y="3762"/>
                  </a:lnTo>
                  <a:cubicBezTo>
                    <a:pt x="12428" y="3866"/>
                    <a:pt x="12512" y="3951"/>
                    <a:pt x="12617" y="3954"/>
                  </a:cubicBezTo>
                  <a:cubicBezTo>
                    <a:pt x="12721" y="3954"/>
                    <a:pt x="12806" y="3869"/>
                    <a:pt x="12809" y="3765"/>
                  </a:cubicBezTo>
                  <a:lnTo>
                    <a:pt x="12812" y="2261"/>
                  </a:lnTo>
                  <a:close/>
                  <a:moveTo>
                    <a:pt x="7264" y="962"/>
                  </a:moveTo>
                  <a:cubicBezTo>
                    <a:pt x="7264" y="1067"/>
                    <a:pt x="7349" y="1151"/>
                    <a:pt x="7453" y="1154"/>
                  </a:cubicBezTo>
                  <a:cubicBezTo>
                    <a:pt x="7558" y="1154"/>
                    <a:pt x="7643" y="1070"/>
                    <a:pt x="7645" y="965"/>
                  </a:cubicBezTo>
                  <a:lnTo>
                    <a:pt x="7645" y="209"/>
                  </a:lnTo>
                  <a:cubicBezTo>
                    <a:pt x="7645" y="104"/>
                    <a:pt x="7561" y="20"/>
                    <a:pt x="7456" y="17"/>
                  </a:cubicBezTo>
                  <a:cubicBezTo>
                    <a:pt x="7352" y="17"/>
                    <a:pt x="7267" y="102"/>
                    <a:pt x="7264" y="206"/>
                  </a:cubicBezTo>
                  <a:lnTo>
                    <a:pt x="7264" y="962"/>
                  </a:lnTo>
                  <a:close/>
                  <a:moveTo>
                    <a:pt x="7262" y="3008"/>
                  </a:moveTo>
                  <a:cubicBezTo>
                    <a:pt x="7262" y="3113"/>
                    <a:pt x="7346" y="3197"/>
                    <a:pt x="7451" y="3200"/>
                  </a:cubicBezTo>
                  <a:cubicBezTo>
                    <a:pt x="7555" y="3200"/>
                    <a:pt x="7640" y="3116"/>
                    <a:pt x="7643" y="3011"/>
                  </a:cubicBezTo>
                  <a:lnTo>
                    <a:pt x="7643" y="2255"/>
                  </a:lnTo>
                  <a:cubicBezTo>
                    <a:pt x="7643" y="2150"/>
                    <a:pt x="7558" y="2066"/>
                    <a:pt x="7453" y="2063"/>
                  </a:cubicBezTo>
                  <a:cubicBezTo>
                    <a:pt x="7349" y="2063"/>
                    <a:pt x="7264" y="2148"/>
                    <a:pt x="7262" y="2252"/>
                  </a:cubicBezTo>
                  <a:lnTo>
                    <a:pt x="7262" y="3008"/>
                  </a:lnTo>
                  <a:close/>
                  <a:moveTo>
                    <a:pt x="7451" y="3942"/>
                  </a:moveTo>
                  <a:cubicBezTo>
                    <a:pt x="7555" y="3942"/>
                    <a:pt x="7640" y="3858"/>
                    <a:pt x="7643" y="3753"/>
                  </a:cubicBezTo>
                  <a:lnTo>
                    <a:pt x="7643" y="3626"/>
                  </a:lnTo>
                  <a:cubicBezTo>
                    <a:pt x="7643" y="3522"/>
                    <a:pt x="7558" y="3437"/>
                    <a:pt x="7453" y="3435"/>
                  </a:cubicBezTo>
                  <a:cubicBezTo>
                    <a:pt x="7349" y="3435"/>
                    <a:pt x="7264" y="3519"/>
                    <a:pt x="7262" y="3624"/>
                  </a:cubicBezTo>
                  <a:lnTo>
                    <a:pt x="7262" y="3751"/>
                  </a:lnTo>
                  <a:cubicBezTo>
                    <a:pt x="7262" y="3858"/>
                    <a:pt x="7346" y="3942"/>
                    <a:pt x="7451" y="3942"/>
                  </a:cubicBezTo>
                  <a:close/>
                  <a:moveTo>
                    <a:pt x="7453" y="1868"/>
                  </a:moveTo>
                  <a:cubicBezTo>
                    <a:pt x="7557" y="1868"/>
                    <a:pt x="7643" y="1784"/>
                    <a:pt x="7645" y="1679"/>
                  </a:cubicBezTo>
                  <a:lnTo>
                    <a:pt x="7645" y="1552"/>
                  </a:lnTo>
                  <a:cubicBezTo>
                    <a:pt x="7645" y="1448"/>
                    <a:pt x="7561" y="1363"/>
                    <a:pt x="7456" y="1360"/>
                  </a:cubicBezTo>
                  <a:cubicBezTo>
                    <a:pt x="7352" y="1360"/>
                    <a:pt x="7267" y="1445"/>
                    <a:pt x="7264" y="1549"/>
                  </a:cubicBezTo>
                  <a:lnTo>
                    <a:pt x="7264" y="1676"/>
                  </a:lnTo>
                  <a:cubicBezTo>
                    <a:pt x="7264" y="1784"/>
                    <a:pt x="7348" y="1868"/>
                    <a:pt x="7453" y="1868"/>
                  </a:cubicBezTo>
                  <a:close/>
                  <a:moveTo>
                    <a:pt x="7770" y="2308"/>
                  </a:moveTo>
                  <a:cubicBezTo>
                    <a:pt x="7770" y="2413"/>
                    <a:pt x="7854" y="2498"/>
                    <a:pt x="7959" y="2500"/>
                  </a:cubicBezTo>
                  <a:cubicBezTo>
                    <a:pt x="8063" y="2500"/>
                    <a:pt x="8148" y="2416"/>
                    <a:pt x="8151" y="2311"/>
                  </a:cubicBezTo>
                  <a:lnTo>
                    <a:pt x="8151" y="1555"/>
                  </a:lnTo>
                  <a:cubicBezTo>
                    <a:pt x="8151" y="1451"/>
                    <a:pt x="8066" y="1366"/>
                    <a:pt x="7961" y="1363"/>
                  </a:cubicBezTo>
                  <a:cubicBezTo>
                    <a:pt x="7857" y="1363"/>
                    <a:pt x="7772" y="1448"/>
                    <a:pt x="7770" y="1552"/>
                  </a:cubicBezTo>
                  <a:lnTo>
                    <a:pt x="7770" y="2308"/>
                  </a:lnTo>
                  <a:close/>
                  <a:moveTo>
                    <a:pt x="7767" y="4383"/>
                  </a:moveTo>
                  <a:cubicBezTo>
                    <a:pt x="7767" y="4487"/>
                    <a:pt x="7851" y="4572"/>
                    <a:pt x="7956" y="4575"/>
                  </a:cubicBezTo>
                  <a:cubicBezTo>
                    <a:pt x="8060" y="4575"/>
                    <a:pt x="8145" y="4490"/>
                    <a:pt x="8148" y="4386"/>
                  </a:cubicBezTo>
                  <a:lnTo>
                    <a:pt x="8148" y="3629"/>
                  </a:lnTo>
                  <a:cubicBezTo>
                    <a:pt x="8148" y="3525"/>
                    <a:pt x="8063" y="3440"/>
                    <a:pt x="7959" y="3437"/>
                  </a:cubicBezTo>
                  <a:cubicBezTo>
                    <a:pt x="7854" y="3437"/>
                    <a:pt x="7770" y="3522"/>
                    <a:pt x="7767" y="3626"/>
                  </a:cubicBezTo>
                  <a:lnTo>
                    <a:pt x="7767" y="4383"/>
                  </a:lnTo>
                  <a:close/>
                  <a:moveTo>
                    <a:pt x="7959" y="3254"/>
                  </a:moveTo>
                  <a:cubicBezTo>
                    <a:pt x="8063" y="3254"/>
                    <a:pt x="8148" y="3169"/>
                    <a:pt x="8151" y="3065"/>
                  </a:cubicBezTo>
                  <a:lnTo>
                    <a:pt x="8151" y="2938"/>
                  </a:lnTo>
                  <a:cubicBezTo>
                    <a:pt x="8151" y="2833"/>
                    <a:pt x="8066" y="2749"/>
                    <a:pt x="7961" y="2746"/>
                  </a:cubicBezTo>
                  <a:cubicBezTo>
                    <a:pt x="7857" y="2746"/>
                    <a:pt x="7772" y="2831"/>
                    <a:pt x="7770" y="2935"/>
                  </a:cubicBezTo>
                  <a:lnTo>
                    <a:pt x="7770" y="3062"/>
                  </a:lnTo>
                  <a:cubicBezTo>
                    <a:pt x="7770" y="3166"/>
                    <a:pt x="7854" y="3251"/>
                    <a:pt x="7959" y="3254"/>
                  </a:cubicBezTo>
                  <a:close/>
                  <a:moveTo>
                    <a:pt x="8800" y="2311"/>
                  </a:moveTo>
                  <a:cubicBezTo>
                    <a:pt x="8800" y="2416"/>
                    <a:pt x="8884" y="2500"/>
                    <a:pt x="8989" y="2503"/>
                  </a:cubicBezTo>
                  <a:cubicBezTo>
                    <a:pt x="9093" y="2503"/>
                    <a:pt x="9178" y="2419"/>
                    <a:pt x="9181" y="2314"/>
                  </a:cubicBezTo>
                  <a:lnTo>
                    <a:pt x="9181" y="1558"/>
                  </a:lnTo>
                  <a:cubicBezTo>
                    <a:pt x="9181" y="1453"/>
                    <a:pt x="9096" y="1369"/>
                    <a:pt x="8992" y="1366"/>
                  </a:cubicBezTo>
                  <a:cubicBezTo>
                    <a:pt x="8887" y="1366"/>
                    <a:pt x="8802" y="1451"/>
                    <a:pt x="8800" y="1555"/>
                  </a:cubicBezTo>
                  <a:lnTo>
                    <a:pt x="8800" y="2311"/>
                  </a:lnTo>
                  <a:close/>
                  <a:moveTo>
                    <a:pt x="8989" y="3254"/>
                  </a:moveTo>
                  <a:cubicBezTo>
                    <a:pt x="9093" y="3254"/>
                    <a:pt x="9178" y="3169"/>
                    <a:pt x="9181" y="3065"/>
                  </a:cubicBezTo>
                  <a:lnTo>
                    <a:pt x="9181" y="2938"/>
                  </a:lnTo>
                  <a:cubicBezTo>
                    <a:pt x="9181" y="2833"/>
                    <a:pt x="9096" y="2749"/>
                    <a:pt x="8992" y="2746"/>
                  </a:cubicBezTo>
                  <a:cubicBezTo>
                    <a:pt x="8887" y="2746"/>
                    <a:pt x="8802" y="2831"/>
                    <a:pt x="8800" y="2935"/>
                  </a:cubicBezTo>
                  <a:lnTo>
                    <a:pt x="8800" y="3062"/>
                  </a:lnTo>
                  <a:cubicBezTo>
                    <a:pt x="8800" y="3169"/>
                    <a:pt x="8884" y="3254"/>
                    <a:pt x="8989" y="3254"/>
                  </a:cubicBezTo>
                  <a:close/>
                  <a:moveTo>
                    <a:pt x="9319" y="3011"/>
                  </a:moveTo>
                  <a:cubicBezTo>
                    <a:pt x="9319" y="3116"/>
                    <a:pt x="9404" y="3200"/>
                    <a:pt x="9508" y="3203"/>
                  </a:cubicBezTo>
                  <a:cubicBezTo>
                    <a:pt x="9612" y="3203"/>
                    <a:pt x="9697" y="3118"/>
                    <a:pt x="9700" y="3014"/>
                  </a:cubicBezTo>
                  <a:lnTo>
                    <a:pt x="9700" y="2258"/>
                  </a:lnTo>
                  <a:cubicBezTo>
                    <a:pt x="9700" y="2153"/>
                    <a:pt x="9615" y="2069"/>
                    <a:pt x="9511" y="2066"/>
                  </a:cubicBezTo>
                  <a:cubicBezTo>
                    <a:pt x="9406" y="2066"/>
                    <a:pt x="9322" y="2150"/>
                    <a:pt x="9319" y="2255"/>
                  </a:cubicBezTo>
                  <a:lnTo>
                    <a:pt x="9319" y="3011"/>
                  </a:lnTo>
                  <a:close/>
                  <a:moveTo>
                    <a:pt x="9508" y="3945"/>
                  </a:moveTo>
                  <a:cubicBezTo>
                    <a:pt x="9612" y="3945"/>
                    <a:pt x="9697" y="3861"/>
                    <a:pt x="9700" y="3756"/>
                  </a:cubicBezTo>
                  <a:lnTo>
                    <a:pt x="9700" y="3629"/>
                  </a:lnTo>
                  <a:cubicBezTo>
                    <a:pt x="9700" y="3525"/>
                    <a:pt x="9615" y="3440"/>
                    <a:pt x="9511" y="3437"/>
                  </a:cubicBezTo>
                  <a:cubicBezTo>
                    <a:pt x="9406" y="3437"/>
                    <a:pt x="9322" y="3522"/>
                    <a:pt x="9319" y="3626"/>
                  </a:cubicBezTo>
                  <a:lnTo>
                    <a:pt x="9319" y="3753"/>
                  </a:lnTo>
                  <a:cubicBezTo>
                    <a:pt x="9319" y="3861"/>
                    <a:pt x="9404" y="3945"/>
                    <a:pt x="9508" y="3945"/>
                  </a:cubicBezTo>
                  <a:close/>
                  <a:moveTo>
                    <a:pt x="9511" y="1871"/>
                  </a:moveTo>
                  <a:cubicBezTo>
                    <a:pt x="9615" y="1871"/>
                    <a:pt x="9700" y="1786"/>
                    <a:pt x="9703" y="1682"/>
                  </a:cubicBezTo>
                  <a:lnTo>
                    <a:pt x="9703" y="1555"/>
                  </a:lnTo>
                  <a:cubicBezTo>
                    <a:pt x="9703" y="1451"/>
                    <a:pt x="9618" y="1366"/>
                    <a:pt x="9514" y="1363"/>
                  </a:cubicBezTo>
                  <a:cubicBezTo>
                    <a:pt x="9409" y="1363"/>
                    <a:pt x="9325" y="1448"/>
                    <a:pt x="9322" y="1552"/>
                  </a:cubicBezTo>
                  <a:lnTo>
                    <a:pt x="9322" y="1679"/>
                  </a:lnTo>
                  <a:cubicBezTo>
                    <a:pt x="9322" y="1786"/>
                    <a:pt x="9406" y="1871"/>
                    <a:pt x="9511" y="1871"/>
                  </a:cubicBezTo>
                  <a:close/>
                  <a:moveTo>
                    <a:pt x="9847" y="2311"/>
                  </a:moveTo>
                  <a:cubicBezTo>
                    <a:pt x="9847" y="2416"/>
                    <a:pt x="9931" y="2500"/>
                    <a:pt x="10036" y="2503"/>
                  </a:cubicBezTo>
                  <a:cubicBezTo>
                    <a:pt x="10139" y="2503"/>
                    <a:pt x="10224" y="2419"/>
                    <a:pt x="10227" y="2314"/>
                  </a:cubicBezTo>
                  <a:lnTo>
                    <a:pt x="10227" y="1558"/>
                  </a:lnTo>
                  <a:cubicBezTo>
                    <a:pt x="10227" y="1453"/>
                    <a:pt x="10142" y="1369"/>
                    <a:pt x="10039" y="1366"/>
                  </a:cubicBezTo>
                  <a:cubicBezTo>
                    <a:pt x="9934" y="1366"/>
                    <a:pt x="9849" y="1451"/>
                    <a:pt x="9847" y="1555"/>
                  </a:cubicBezTo>
                  <a:lnTo>
                    <a:pt x="9847" y="2311"/>
                  </a:lnTo>
                  <a:close/>
                  <a:moveTo>
                    <a:pt x="10036" y="3257"/>
                  </a:moveTo>
                  <a:cubicBezTo>
                    <a:pt x="10140" y="3257"/>
                    <a:pt x="10224" y="3172"/>
                    <a:pt x="10227" y="3068"/>
                  </a:cubicBezTo>
                  <a:lnTo>
                    <a:pt x="10227" y="2941"/>
                  </a:lnTo>
                  <a:cubicBezTo>
                    <a:pt x="10227" y="2836"/>
                    <a:pt x="10142" y="2752"/>
                    <a:pt x="10039" y="2749"/>
                  </a:cubicBezTo>
                  <a:cubicBezTo>
                    <a:pt x="9934" y="2749"/>
                    <a:pt x="9849" y="2833"/>
                    <a:pt x="9847" y="2938"/>
                  </a:cubicBezTo>
                  <a:lnTo>
                    <a:pt x="9847" y="3065"/>
                  </a:lnTo>
                  <a:cubicBezTo>
                    <a:pt x="9847" y="3169"/>
                    <a:pt x="9931" y="3257"/>
                    <a:pt x="10036" y="3257"/>
                  </a:cubicBezTo>
                  <a:close/>
                  <a:moveTo>
                    <a:pt x="10039" y="1219"/>
                  </a:moveTo>
                  <a:cubicBezTo>
                    <a:pt x="10143" y="1219"/>
                    <a:pt x="10227" y="1135"/>
                    <a:pt x="10229" y="1030"/>
                  </a:cubicBezTo>
                  <a:lnTo>
                    <a:pt x="10229" y="903"/>
                  </a:lnTo>
                  <a:cubicBezTo>
                    <a:pt x="10229" y="799"/>
                    <a:pt x="10145" y="714"/>
                    <a:pt x="10040" y="711"/>
                  </a:cubicBezTo>
                  <a:cubicBezTo>
                    <a:pt x="9937" y="711"/>
                    <a:pt x="9852" y="796"/>
                    <a:pt x="9849" y="900"/>
                  </a:cubicBezTo>
                  <a:lnTo>
                    <a:pt x="9849" y="1027"/>
                  </a:lnTo>
                  <a:cubicBezTo>
                    <a:pt x="9849" y="1132"/>
                    <a:pt x="9934" y="1219"/>
                    <a:pt x="10039" y="1219"/>
                  </a:cubicBezTo>
                  <a:close/>
                  <a:moveTo>
                    <a:pt x="10873" y="4388"/>
                  </a:moveTo>
                  <a:cubicBezTo>
                    <a:pt x="10873" y="4493"/>
                    <a:pt x="10957" y="4577"/>
                    <a:pt x="11062" y="4580"/>
                  </a:cubicBezTo>
                  <a:cubicBezTo>
                    <a:pt x="11166" y="4580"/>
                    <a:pt x="11251" y="4496"/>
                    <a:pt x="11254" y="4391"/>
                  </a:cubicBezTo>
                  <a:lnTo>
                    <a:pt x="11254" y="3635"/>
                  </a:lnTo>
                  <a:cubicBezTo>
                    <a:pt x="11254" y="3530"/>
                    <a:pt x="11169" y="3446"/>
                    <a:pt x="11065" y="3443"/>
                  </a:cubicBezTo>
                  <a:cubicBezTo>
                    <a:pt x="10960" y="3443"/>
                    <a:pt x="10876" y="3528"/>
                    <a:pt x="10873" y="3632"/>
                  </a:cubicBezTo>
                  <a:lnTo>
                    <a:pt x="10873" y="4388"/>
                  </a:lnTo>
                  <a:close/>
                  <a:moveTo>
                    <a:pt x="10876" y="2314"/>
                  </a:moveTo>
                  <a:cubicBezTo>
                    <a:pt x="10876" y="2419"/>
                    <a:pt x="10960" y="2503"/>
                    <a:pt x="11065" y="2506"/>
                  </a:cubicBezTo>
                  <a:cubicBezTo>
                    <a:pt x="11169" y="2506"/>
                    <a:pt x="11254" y="2421"/>
                    <a:pt x="11257" y="2317"/>
                  </a:cubicBezTo>
                  <a:lnTo>
                    <a:pt x="11257" y="1561"/>
                  </a:lnTo>
                  <a:cubicBezTo>
                    <a:pt x="11257" y="1456"/>
                    <a:pt x="11172" y="1372"/>
                    <a:pt x="11068" y="1369"/>
                  </a:cubicBezTo>
                  <a:cubicBezTo>
                    <a:pt x="10963" y="1369"/>
                    <a:pt x="10878" y="1453"/>
                    <a:pt x="10876" y="1558"/>
                  </a:cubicBezTo>
                  <a:lnTo>
                    <a:pt x="10876" y="2314"/>
                  </a:lnTo>
                  <a:close/>
                  <a:moveTo>
                    <a:pt x="11065" y="3257"/>
                  </a:moveTo>
                  <a:cubicBezTo>
                    <a:pt x="11170" y="3257"/>
                    <a:pt x="11254" y="3172"/>
                    <a:pt x="11257" y="3068"/>
                  </a:cubicBezTo>
                  <a:lnTo>
                    <a:pt x="11257" y="2941"/>
                  </a:lnTo>
                  <a:cubicBezTo>
                    <a:pt x="11257" y="2836"/>
                    <a:pt x="11172" y="2752"/>
                    <a:pt x="11068" y="2749"/>
                  </a:cubicBezTo>
                  <a:cubicBezTo>
                    <a:pt x="10963" y="2749"/>
                    <a:pt x="10878" y="2833"/>
                    <a:pt x="10876" y="2938"/>
                  </a:cubicBezTo>
                  <a:lnTo>
                    <a:pt x="10876" y="3065"/>
                  </a:lnTo>
                  <a:cubicBezTo>
                    <a:pt x="10873" y="3172"/>
                    <a:pt x="10961" y="3257"/>
                    <a:pt x="11065" y="3257"/>
                  </a:cubicBezTo>
                  <a:close/>
                  <a:moveTo>
                    <a:pt x="11068" y="1219"/>
                  </a:moveTo>
                  <a:cubicBezTo>
                    <a:pt x="11173" y="1219"/>
                    <a:pt x="11257" y="1135"/>
                    <a:pt x="11259" y="1030"/>
                  </a:cubicBezTo>
                  <a:lnTo>
                    <a:pt x="11259" y="903"/>
                  </a:lnTo>
                  <a:cubicBezTo>
                    <a:pt x="11259" y="799"/>
                    <a:pt x="11175" y="714"/>
                    <a:pt x="11070" y="711"/>
                  </a:cubicBezTo>
                  <a:cubicBezTo>
                    <a:pt x="10966" y="711"/>
                    <a:pt x="10881" y="796"/>
                    <a:pt x="10878" y="900"/>
                  </a:cubicBezTo>
                  <a:lnTo>
                    <a:pt x="10878" y="1027"/>
                  </a:lnTo>
                  <a:cubicBezTo>
                    <a:pt x="10878" y="1135"/>
                    <a:pt x="10964" y="1219"/>
                    <a:pt x="11068" y="1219"/>
                  </a:cubicBezTo>
                  <a:close/>
                  <a:moveTo>
                    <a:pt x="11398" y="971"/>
                  </a:moveTo>
                  <a:cubicBezTo>
                    <a:pt x="11398" y="1075"/>
                    <a:pt x="11482" y="1160"/>
                    <a:pt x="11587" y="1163"/>
                  </a:cubicBezTo>
                  <a:cubicBezTo>
                    <a:pt x="11691" y="1163"/>
                    <a:pt x="11776" y="1078"/>
                    <a:pt x="11779" y="974"/>
                  </a:cubicBezTo>
                  <a:lnTo>
                    <a:pt x="11779" y="217"/>
                  </a:lnTo>
                  <a:cubicBezTo>
                    <a:pt x="11779" y="113"/>
                    <a:pt x="11694" y="28"/>
                    <a:pt x="11590" y="25"/>
                  </a:cubicBezTo>
                  <a:cubicBezTo>
                    <a:pt x="11485" y="25"/>
                    <a:pt x="11401" y="110"/>
                    <a:pt x="11398" y="215"/>
                  </a:cubicBezTo>
                  <a:lnTo>
                    <a:pt x="11398" y="971"/>
                  </a:lnTo>
                  <a:close/>
                  <a:moveTo>
                    <a:pt x="11395" y="3014"/>
                  </a:moveTo>
                  <a:cubicBezTo>
                    <a:pt x="11395" y="3118"/>
                    <a:pt x="11480" y="3203"/>
                    <a:pt x="11584" y="3206"/>
                  </a:cubicBezTo>
                  <a:cubicBezTo>
                    <a:pt x="11688" y="3206"/>
                    <a:pt x="11773" y="3121"/>
                    <a:pt x="11776" y="3017"/>
                  </a:cubicBezTo>
                  <a:lnTo>
                    <a:pt x="11776" y="2261"/>
                  </a:lnTo>
                  <a:cubicBezTo>
                    <a:pt x="11776" y="2156"/>
                    <a:pt x="11691" y="2071"/>
                    <a:pt x="11587" y="2069"/>
                  </a:cubicBezTo>
                  <a:cubicBezTo>
                    <a:pt x="11482" y="2069"/>
                    <a:pt x="11398" y="2153"/>
                    <a:pt x="11395" y="2258"/>
                  </a:cubicBezTo>
                  <a:lnTo>
                    <a:pt x="11395" y="3014"/>
                  </a:lnTo>
                  <a:close/>
                  <a:moveTo>
                    <a:pt x="11584" y="3957"/>
                  </a:moveTo>
                  <a:cubicBezTo>
                    <a:pt x="11688" y="3957"/>
                    <a:pt x="11773" y="3872"/>
                    <a:pt x="11776" y="3768"/>
                  </a:cubicBezTo>
                  <a:lnTo>
                    <a:pt x="11776" y="3641"/>
                  </a:lnTo>
                  <a:cubicBezTo>
                    <a:pt x="11776" y="3536"/>
                    <a:pt x="11691" y="3451"/>
                    <a:pt x="11587" y="3449"/>
                  </a:cubicBezTo>
                  <a:cubicBezTo>
                    <a:pt x="11482" y="3449"/>
                    <a:pt x="11398" y="3533"/>
                    <a:pt x="11395" y="3638"/>
                  </a:cubicBezTo>
                  <a:lnTo>
                    <a:pt x="11395" y="3765"/>
                  </a:lnTo>
                  <a:cubicBezTo>
                    <a:pt x="11392" y="3869"/>
                    <a:pt x="11477" y="3957"/>
                    <a:pt x="11584" y="3957"/>
                  </a:cubicBezTo>
                  <a:close/>
                  <a:moveTo>
                    <a:pt x="11587" y="1882"/>
                  </a:moveTo>
                  <a:cubicBezTo>
                    <a:pt x="11692" y="1882"/>
                    <a:pt x="11776" y="1798"/>
                    <a:pt x="11779" y="1693"/>
                  </a:cubicBezTo>
                  <a:lnTo>
                    <a:pt x="11779" y="1566"/>
                  </a:lnTo>
                  <a:cubicBezTo>
                    <a:pt x="11779" y="1462"/>
                    <a:pt x="11694" y="1377"/>
                    <a:pt x="11590" y="1374"/>
                  </a:cubicBezTo>
                  <a:cubicBezTo>
                    <a:pt x="11485" y="1374"/>
                    <a:pt x="11401" y="1459"/>
                    <a:pt x="11398" y="1563"/>
                  </a:cubicBezTo>
                  <a:lnTo>
                    <a:pt x="11398" y="1690"/>
                  </a:lnTo>
                  <a:cubicBezTo>
                    <a:pt x="11395" y="1798"/>
                    <a:pt x="11483" y="1882"/>
                    <a:pt x="11587" y="1882"/>
                  </a:cubicBezTo>
                  <a:close/>
                  <a:moveTo>
                    <a:pt x="11911" y="4380"/>
                  </a:moveTo>
                  <a:cubicBezTo>
                    <a:pt x="11911" y="4484"/>
                    <a:pt x="11996" y="4569"/>
                    <a:pt x="12100" y="4572"/>
                  </a:cubicBezTo>
                  <a:cubicBezTo>
                    <a:pt x="12205" y="4572"/>
                    <a:pt x="12289" y="4487"/>
                    <a:pt x="12292" y="4383"/>
                  </a:cubicBezTo>
                  <a:lnTo>
                    <a:pt x="12292" y="3626"/>
                  </a:lnTo>
                  <a:cubicBezTo>
                    <a:pt x="12292" y="3522"/>
                    <a:pt x="12208" y="3437"/>
                    <a:pt x="12103" y="3435"/>
                  </a:cubicBezTo>
                  <a:cubicBezTo>
                    <a:pt x="11999" y="3435"/>
                    <a:pt x="11914" y="3519"/>
                    <a:pt x="11911" y="3624"/>
                  </a:cubicBezTo>
                  <a:lnTo>
                    <a:pt x="11911" y="4380"/>
                  </a:lnTo>
                  <a:close/>
                  <a:moveTo>
                    <a:pt x="11914" y="2306"/>
                  </a:moveTo>
                  <a:cubicBezTo>
                    <a:pt x="11914" y="2410"/>
                    <a:pt x="11999" y="2495"/>
                    <a:pt x="12103" y="2498"/>
                  </a:cubicBezTo>
                  <a:cubicBezTo>
                    <a:pt x="12208" y="2498"/>
                    <a:pt x="12292" y="2413"/>
                    <a:pt x="12295" y="2308"/>
                  </a:cubicBezTo>
                  <a:lnTo>
                    <a:pt x="12295" y="1552"/>
                  </a:lnTo>
                  <a:cubicBezTo>
                    <a:pt x="12295" y="1448"/>
                    <a:pt x="12210" y="1363"/>
                    <a:pt x="12106" y="1360"/>
                  </a:cubicBezTo>
                  <a:cubicBezTo>
                    <a:pt x="12002" y="1360"/>
                    <a:pt x="11917" y="1445"/>
                    <a:pt x="11914" y="1549"/>
                  </a:cubicBezTo>
                  <a:lnTo>
                    <a:pt x="11914" y="2306"/>
                  </a:lnTo>
                  <a:close/>
                  <a:moveTo>
                    <a:pt x="12103" y="3248"/>
                  </a:moveTo>
                  <a:cubicBezTo>
                    <a:pt x="12208" y="3248"/>
                    <a:pt x="12292" y="3164"/>
                    <a:pt x="12295" y="3059"/>
                  </a:cubicBezTo>
                  <a:lnTo>
                    <a:pt x="12295" y="2932"/>
                  </a:lnTo>
                  <a:cubicBezTo>
                    <a:pt x="12295" y="2828"/>
                    <a:pt x="12210" y="2743"/>
                    <a:pt x="12106" y="2740"/>
                  </a:cubicBezTo>
                  <a:cubicBezTo>
                    <a:pt x="12002" y="2740"/>
                    <a:pt x="11917" y="2825"/>
                    <a:pt x="11914" y="2929"/>
                  </a:cubicBezTo>
                  <a:lnTo>
                    <a:pt x="11914" y="3056"/>
                  </a:lnTo>
                  <a:cubicBezTo>
                    <a:pt x="11911" y="3164"/>
                    <a:pt x="11996" y="3248"/>
                    <a:pt x="12103" y="3248"/>
                  </a:cubicBezTo>
                  <a:close/>
                  <a:moveTo>
                    <a:pt x="12106" y="1211"/>
                  </a:moveTo>
                  <a:cubicBezTo>
                    <a:pt x="12210" y="1211"/>
                    <a:pt x="12295" y="1126"/>
                    <a:pt x="12298" y="1022"/>
                  </a:cubicBezTo>
                  <a:lnTo>
                    <a:pt x="12298" y="895"/>
                  </a:lnTo>
                  <a:cubicBezTo>
                    <a:pt x="12298" y="790"/>
                    <a:pt x="12213" y="706"/>
                    <a:pt x="12109" y="703"/>
                  </a:cubicBezTo>
                  <a:cubicBezTo>
                    <a:pt x="12004" y="703"/>
                    <a:pt x="11920" y="787"/>
                    <a:pt x="11917" y="892"/>
                  </a:cubicBezTo>
                  <a:lnTo>
                    <a:pt x="11917" y="1019"/>
                  </a:lnTo>
                  <a:cubicBezTo>
                    <a:pt x="11914" y="1126"/>
                    <a:pt x="12002" y="1211"/>
                    <a:pt x="12106" y="1211"/>
                  </a:cubicBezTo>
                  <a:close/>
                  <a:moveTo>
                    <a:pt x="14880" y="2255"/>
                  </a:moveTo>
                  <a:cubicBezTo>
                    <a:pt x="14880" y="2150"/>
                    <a:pt x="14795" y="2066"/>
                    <a:pt x="14691" y="2063"/>
                  </a:cubicBezTo>
                  <a:cubicBezTo>
                    <a:pt x="14587" y="2063"/>
                    <a:pt x="14502" y="2148"/>
                    <a:pt x="14499" y="2252"/>
                  </a:cubicBezTo>
                  <a:lnTo>
                    <a:pt x="14496" y="3756"/>
                  </a:lnTo>
                  <a:cubicBezTo>
                    <a:pt x="14496" y="3861"/>
                    <a:pt x="14581" y="3945"/>
                    <a:pt x="14685" y="3948"/>
                  </a:cubicBezTo>
                  <a:cubicBezTo>
                    <a:pt x="14790" y="3948"/>
                    <a:pt x="14874" y="3863"/>
                    <a:pt x="14877" y="3759"/>
                  </a:cubicBezTo>
                  <a:lnTo>
                    <a:pt x="14880" y="2255"/>
                  </a:lnTo>
                  <a:close/>
                  <a:moveTo>
                    <a:pt x="16954" y="2249"/>
                  </a:moveTo>
                  <a:cubicBezTo>
                    <a:pt x="16954" y="2145"/>
                    <a:pt x="16870" y="2060"/>
                    <a:pt x="16765" y="2057"/>
                  </a:cubicBezTo>
                  <a:cubicBezTo>
                    <a:pt x="16661" y="2057"/>
                    <a:pt x="16576" y="2142"/>
                    <a:pt x="16573" y="2246"/>
                  </a:cubicBezTo>
                  <a:lnTo>
                    <a:pt x="16571" y="3751"/>
                  </a:lnTo>
                  <a:cubicBezTo>
                    <a:pt x="16571" y="3855"/>
                    <a:pt x="16655" y="3940"/>
                    <a:pt x="16760" y="3942"/>
                  </a:cubicBezTo>
                  <a:cubicBezTo>
                    <a:pt x="16864" y="3942"/>
                    <a:pt x="16949" y="3858"/>
                    <a:pt x="16952" y="3753"/>
                  </a:cubicBezTo>
                  <a:lnTo>
                    <a:pt x="16954" y="2249"/>
                  </a:lnTo>
                  <a:close/>
                  <a:moveTo>
                    <a:pt x="12939" y="4388"/>
                  </a:moveTo>
                  <a:cubicBezTo>
                    <a:pt x="12939" y="4493"/>
                    <a:pt x="13023" y="4577"/>
                    <a:pt x="13128" y="4580"/>
                  </a:cubicBezTo>
                  <a:cubicBezTo>
                    <a:pt x="13232" y="4580"/>
                    <a:pt x="13317" y="4496"/>
                    <a:pt x="13320" y="4391"/>
                  </a:cubicBezTo>
                  <a:lnTo>
                    <a:pt x="13320" y="3635"/>
                  </a:lnTo>
                  <a:cubicBezTo>
                    <a:pt x="13320" y="3530"/>
                    <a:pt x="13235" y="3446"/>
                    <a:pt x="13130" y="3443"/>
                  </a:cubicBezTo>
                  <a:cubicBezTo>
                    <a:pt x="13026" y="3443"/>
                    <a:pt x="12941" y="3528"/>
                    <a:pt x="12939" y="3632"/>
                  </a:cubicBezTo>
                  <a:lnTo>
                    <a:pt x="12939" y="4388"/>
                  </a:lnTo>
                  <a:close/>
                  <a:moveTo>
                    <a:pt x="12941" y="2314"/>
                  </a:moveTo>
                  <a:cubicBezTo>
                    <a:pt x="12941" y="2419"/>
                    <a:pt x="13026" y="2503"/>
                    <a:pt x="13130" y="2506"/>
                  </a:cubicBezTo>
                  <a:cubicBezTo>
                    <a:pt x="13235" y="2506"/>
                    <a:pt x="13320" y="2421"/>
                    <a:pt x="13322" y="2317"/>
                  </a:cubicBezTo>
                  <a:lnTo>
                    <a:pt x="13322" y="1561"/>
                  </a:lnTo>
                  <a:cubicBezTo>
                    <a:pt x="13322" y="1456"/>
                    <a:pt x="13238" y="1372"/>
                    <a:pt x="13133" y="1369"/>
                  </a:cubicBezTo>
                  <a:cubicBezTo>
                    <a:pt x="13029" y="1369"/>
                    <a:pt x="12944" y="1453"/>
                    <a:pt x="12941" y="1558"/>
                  </a:cubicBezTo>
                  <a:lnTo>
                    <a:pt x="12941" y="2314"/>
                  </a:lnTo>
                  <a:close/>
                  <a:moveTo>
                    <a:pt x="13130" y="3260"/>
                  </a:moveTo>
                  <a:cubicBezTo>
                    <a:pt x="13235" y="3260"/>
                    <a:pt x="13320" y="3175"/>
                    <a:pt x="13322" y="3070"/>
                  </a:cubicBezTo>
                  <a:lnTo>
                    <a:pt x="13322" y="2943"/>
                  </a:lnTo>
                  <a:cubicBezTo>
                    <a:pt x="13322" y="2839"/>
                    <a:pt x="13238" y="2754"/>
                    <a:pt x="13133" y="2752"/>
                  </a:cubicBezTo>
                  <a:cubicBezTo>
                    <a:pt x="13029" y="2752"/>
                    <a:pt x="12944" y="2836"/>
                    <a:pt x="12941" y="2941"/>
                  </a:cubicBezTo>
                  <a:lnTo>
                    <a:pt x="12941" y="3068"/>
                  </a:lnTo>
                  <a:cubicBezTo>
                    <a:pt x="12939" y="3172"/>
                    <a:pt x="13023" y="3260"/>
                    <a:pt x="13130" y="3260"/>
                  </a:cubicBezTo>
                  <a:close/>
                  <a:moveTo>
                    <a:pt x="13133" y="1222"/>
                  </a:moveTo>
                  <a:cubicBezTo>
                    <a:pt x="13238" y="1222"/>
                    <a:pt x="13322" y="1137"/>
                    <a:pt x="13325" y="1033"/>
                  </a:cubicBezTo>
                  <a:lnTo>
                    <a:pt x="13325" y="906"/>
                  </a:lnTo>
                  <a:cubicBezTo>
                    <a:pt x="13325" y="801"/>
                    <a:pt x="13241" y="717"/>
                    <a:pt x="13136" y="714"/>
                  </a:cubicBezTo>
                  <a:cubicBezTo>
                    <a:pt x="13032" y="714"/>
                    <a:pt x="12947" y="799"/>
                    <a:pt x="12944" y="903"/>
                  </a:cubicBezTo>
                  <a:lnTo>
                    <a:pt x="12944" y="1030"/>
                  </a:lnTo>
                  <a:cubicBezTo>
                    <a:pt x="12941" y="1135"/>
                    <a:pt x="13026" y="1222"/>
                    <a:pt x="13133" y="1222"/>
                  </a:cubicBezTo>
                  <a:close/>
                  <a:moveTo>
                    <a:pt x="19029" y="223"/>
                  </a:moveTo>
                  <a:cubicBezTo>
                    <a:pt x="19029" y="119"/>
                    <a:pt x="18944" y="34"/>
                    <a:pt x="18839" y="31"/>
                  </a:cubicBezTo>
                  <a:cubicBezTo>
                    <a:pt x="18735" y="31"/>
                    <a:pt x="18650" y="116"/>
                    <a:pt x="18648" y="220"/>
                  </a:cubicBezTo>
                  <a:lnTo>
                    <a:pt x="18645" y="1724"/>
                  </a:lnTo>
                  <a:cubicBezTo>
                    <a:pt x="18645" y="1725"/>
                    <a:pt x="18645" y="1725"/>
                    <a:pt x="18645" y="1725"/>
                  </a:cubicBezTo>
                  <a:lnTo>
                    <a:pt x="18645" y="1730"/>
                  </a:lnTo>
                  <a:cubicBezTo>
                    <a:pt x="18645" y="1834"/>
                    <a:pt x="18729" y="1919"/>
                    <a:pt x="18834" y="1922"/>
                  </a:cubicBezTo>
                  <a:cubicBezTo>
                    <a:pt x="18938" y="1922"/>
                    <a:pt x="19023" y="1837"/>
                    <a:pt x="19026" y="1733"/>
                  </a:cubicBezTo>
                  <a:lnTo>
                    <a:pt x="19029" y="229"/>
                  </a:lnTo>
                  <a:cubicBezTo>
                    <a:pt x="19029" y="228"/>
                    <a:pt x="19029" y="228"/>
                    <a:pt x="19029" y="228"/>
                  </a:cubicBezTo>
                  <a:lnTo>
                    <a:pt x="19029" y="223"/>
                  </a:lnTo>
                  <a:close/>
                  <a:moveTo>
                    <a:pt x="19026" y="2266"/>
                  </a:moveTo>
                  <a:cubicBezTo>
                    <a:pt x="19026" y="2162"/>
                    <a:pt x="18941" y="2077"/>
                    <a:pt x="18837" y="2074"/>
                  </a:cubicBezTo>
                  <a:cubicBezTo>
                    <a:pt x="18732" y="2074"/>
                    <a:pt x="18648" y="2159"/>
                    <a:pt x="18645" y="2263"/>
                  </a:cubicBezTo>
                  <a:lnTo>
                    <a:pt x="18642" y="3768"/>
                  </a:lnTo>
                  <a:lnTo>
                    <a:pt x="18642" y="3768"/>
                  </a:lnTo>
                  <a:lnTo>
                    <a:pt x="18642" y="3773"/>
                  </a:lnTo>
                  <a:cubicBezTo>
                    <a:pt x="18642" y="3878"/>
                    <a:pt x="18727" y="3962"/>
                    <a:pt x="18831" y="3965"/>
                  </a:cubicBezTo>
                  <a:cubicBezTo>
                    <a:pt x="18935" y="3965"/>
                    <a:pt x="19020" y="3880"/>
                    <a:pt x="19023" y="3776"/>
                  </a:cubicBezTo>
                  <a:lnTo>
                    <a:pt x="19026" y="2272"/>
                  </a:lnTo>
                  <a:lnTo>
                    <a:pt x="19026" y="2271"/>
                  </a:lnTo>
                  <a:lnTo>
                    <a:pt x="19026" y="2266"/>
                  </a:lnTo>
                  <a:close/>
                  <a:moveTo>
                    <a:pt x="13478" y="971"/>
                  </a:moveTo>
                  <a:cubicBezTo>
                    <a:pt x="13478" y="1075"/>
                    <a:pt x="13562" y="1160"/>
                    <a:pt x="13667" y="1163"/>
                  </a:cubicBezTo>
                  <a:cubicBezTo>
                    <a:pt x="13771" y="1163"/>
                    <a:pt x="13856" y="1078"/>
                    <a:pt x="13859" y="974"/>
                  </a:cubicBezTo>
                  <a:lnTo>
                    <a:pt x="13859" y="217"/>
                  </a:lnTo>
                  <a:cubicBezTo>
                    <a:pt x="13859" y="113"/>
                    <a:pt x="13774" y="28"/>
                    <a:pt x="13669" y="25"/>
                  </a:cubicBezTo>
                  <a:cubicBezTo>
                    <a:pt x="13565" y="25"/>
                    <a:pt x="13480" y="110"/>
                    <a:pt x="13478" y="215"/>
                  </a:cubicBezTo>
                  <a:lnTo>
                    <a:pt x="13478" y="971"/>
                  </a:lnTo>
                  <a:close/>
                  <a:moveTo>
                    <a:pt x="13475" y="3014"/>
                  </a:moveTo>
                  <a:cubicBezTo>
                    <a:pt x="13475" y="3118"/>
                    <a:pt x="13559" y="3203"/>
                    <a:pt x="13664" y="3206"/>
                  </a:cubicBezTo>
                  <a:cubicBezTo>
                    <a:pt x="13768" y="3206"/>
                    <a:pt x="13853" y="3121"/>
                    <a:pt x="13856" y="3017"/>
                  </a:cubicBezTo>
                  <a:lnTo>
                    <a:pt x="13856" y="2261"/>
                  </a:lnTo>
                  <a:cubicBezTo>
                    <a:pt x="13856" y="2156"/>
                    <a:pt x="13771" y="2071"/>
                    <a:pt x="13667" y="2069"/>
                  </a:cubicBezTo>
                  <a:cubicBezTo>
                    <a:pt x="13562" y="2069"/>
                    <a:pt x="13478" y="2153"/>
                    <a:pt x="13475" y="2258"/>
                  </a:cubicBezTo>
                  <a:lnTo>
                    <a:pt x="13475" y="3014"/>
                  </a:lnTo>
                  <a:close/>
                  <a:moveTo>
                    <a:pt x="13664" y="3951"/>
                  </a:moveTo>
                  <a:cubicBezTo>
                    <a:pt x="13769" y="3951"/>
                    <a:pt x="13853" y="3866"/>
                    <a:pt x="13856" y="3762"/>
                  </a:cubicBezTo>
                  <a:lnTo>
                    <a:pt x="13856" y="3635"/>
                  </a:lnTo>
                  <a:cubicBezTo>
                    <a:pt x="13856" y="3530"/>
                    <a:pt x="13771" y="3446"/>
                    <a:pt x="13667" y="3443"/>
                  </a:cubicBezTo>
                  <a:cubicBezTo>
                    <a:pt x="13562" y="3443"/>
                    <a:pt x="13478" y="3528"/>
                    <a:pt x="13475" y="3632"/>
                  </a:cubicBezTo>
                  <a:lnTo>
                    <a:pt x="13475" y="3759"/>
                  </a:lnTo>
                  <a:cubicBezTo>
                    <a:pt x="13475" y="3863"/>
                    <a:pt x="13560" y="3951"/>
                    <a:pt x="13664" y="3951"/>
                  </a:cubicBezTo>
                  <a:close/>
                  <a:moveTo>
                    <a:pt x="13667" y="1877"/>
                  </a:moveTo>
                  <a:cubicBezTo>
                    <a:pt x="13771" y="1877"/>
                    <a:pt x="13856" y="1792"/>
                    <a:pt x="13859" y="1688"/>
                  </a:cubicBezTo>
                  <a:lnTo>
                    <a:pt x="13859" y="1561"/>
                  </a:lnTo>
                  <a:cubicBezTo>
                    <a:pt x="13859" y="1456"/>
                    <a:pt x="13774" y="1372"/>
                    <a:pt x="13669" y="1369"/>
                  </a:cubicBezTo>
                  <a:cubicBezTo>
                    <a:pt x="13565" y="1369"/>
                    <a:pt x="13480" y="1453"/>
                    <a:pt x="13478" y="1558"/>
                  </a:cubicBezTo>
                  <a:lnTo>
                    <a:pt x="13478" y="1685"/>
                  </a:lnTo>
                  <a:cubicBezTo>
                    <a:pt x="13478" y="1792"/>
                    <a:pt x="13562" y="1877"/>
                    <a:pt x="13667" y="1877"/>
                  </a:cubicBezTo>
                  <a:close/>
                  <a:moveTo>
                    <a:pt x="13983" y="2317"/>
                  </a:moveTo>
                  <a:cubicBezTo>
                    <a:pt x="13983" y="2421"/>
                    <a:pt x="14067" y="2506"/>
                    <a:pt x="14172" y="2509"/>
                  </a:cubicBezTo>
                  <a:cubicBezTo>
                    <a:pt x="14276" y="2509"/>
                    <a:pt x="14361" y="2424"/>
                    <a:pt x="14364" y="2320"/>
                  </a:cubicBezTo>
                  <a:lnTo>
                    <a:pt x="14364" y="1563"/>
                  </a:lnTo>
                  <a:cubicBezTo>
                    <a:pt x="14364" y="1459"/>
                    <a:pt x="14279" y="1374"/>
                    <a:pt x="14175" y="1372"/>
                  </a:cubicBezTo>
                  <a:cubicBezTo>
                    <a:pt x="14070" y="1372"/>
                    <a:pt x="13986" y="1456"/>
                    <a:pt x="13983" y="1561"/>
                  </a:cubicBezTo>
                  <a:lnTo>
                    <a:pt x="13983" y="2317"/>
                  </a:lnTo>
                  <a:close/>
                  <a:moveTo>
                    <a:pt x="13980" y="4391"/>
                  </a:moveTo>
                  <a:cubicBezTo>
                    <a:pt x="13980" y="4496"/>
                    <a:pt x="14065" y="4580"/>
                    <a:pt x="14169" y="4583"/>
                  </a:cubicBezTo>
                  <a:cubicBezTo>
                    <a:pt x="14273" y="4583"/>
                    <a:pt x="14358" y="4498"/>
                    <a:pt x="14361" y="4394"/>
                  </a:cubicBezTo>
                  <a:lnTo>
                    <a:pt x="14361" y="3638"/>
                  </a:lnTo>
                  <a:cubicBezTo>
                    <a:pt x="14361" y="3533"/>
                    <a:pt x="14276" y="3449"/>
                    <a:pt x="14172" y="3446"/>
                  </a:cubicBezTo>
                  <a:cubicBezTo>
                    <a:pt x="14067" y="3446"/>
                    <a:pt x="13983" y="3530"/>
                    <a:pt x="13980" y="3635"/>
                  </a:cubicBezTo>
                  <a:lnTo>
                    <a:pt x="13980" y="4391"/>
                  </a:lnTo>
                  <a:close/>
                  <a:moveTo>
                    <a:pt x="14172" y="3260"/>
                  </a:moveTo>
                  <a:cubicBezTo>
                    <a:pt x="14277" y="3260"/>
                    <a:pt x="14361" y="3175"/>
                    <a:pt x="14364" y="3070"/>
                  </a:cubicBezTo>
                  <a:lnTo>
                    <a:pt x="14364" y="2943"/>
                  </a:lnTo>
                  <a:cubicBezTo>
                    <a:pt x="14364" y="2839"/>
                    <a:pt x="14279" y="2754"/>
                    <a:pt x="14175" y="2752"/>
                  </a:cubicBezTo>
                  <a:cubicBezTo>
                    <a:pt x="14070" y="2752"/>
                    <a:pt x="13986" y="2836"/>
                    <a:pt x="13983" y="2941"/>
                  </a:cubicBezTo>
                  <a:lnTo>
                    <a:pt x="13983" y="3068"/>
                  </a:lnTo>
                  <a:cubicBezTo>
                    <a:pt x="13983" y="3175"/>
                    <a:pt x="14068" y="3260"/>
                    <a:pt x="14172" y="3260"/>
                  </a:cubicBezTo>
                  <a:close/>
                  <a:moveTo>
                    <a:pt x="15013" y="2317"/>
                  </a:moveTo>
                  <a:cubicBezTo>
                    <a:pt x="15013" y="2421"/>
                    <a:pt x="15097" y="2506"/>
                    <a:pt x="15202" y="2509"/>
                  </a:cubicBezTo>
                  <a:cubicBezTo>
                    <a:pt x="15306" y="2509"/>
                    <a:pt x="15391" y="2424"/>
                    <a:pt x="15394" y="2320"/>
                  </a:cubicBezTo>
                  <a:lnTo>
                    <a:pt x="15394" y="1563"/>
                  </a:lnTo>
                  <a:cubicBezTo>
                    <a:pt x="15394" y="1459"/>
                    <a:pt x="15309" y="1374"/>
                    <a:pt x="15205" y="1372"/>
                  </a:cubicBezTo>
                  <a:cubicBezTo>
                    <a:pt x="15100" y="1372"/>
                    <a:pt x="15016" y="1456"/>
                    <a:pt x="15013" y="1561"/>
                  </a:cubicBezTo>
                  <a:lnTo>
                    <a:pt x="15013" y="2317"/>
                  </a:lnTo>
                  <a:close/>
                  <a:moveTo>
                    <a:pt x="15202" y="3262"/>
                  </a:moveTo>
                  <a:cubicBezTo>
                    <a:pt x="15307" y="3262"/>
                    <a:pt x="15391" y="3178"/>
                    <a:pt x="15394" y="3073"/>
                  </a:cubicBezTo>
                  <a:lnTo>
                    <a:pt x="15394" y="2946"/>
                  </a:lnTo>
                  <a:cubicBezTo>
                    <a:pt x="15394" y="2842"/>
                    <a:pt x="15309" y="2757"/>
                    <a:pt x="15205" y="2754"/>
                  </a:cubicBezTo>
                  <a:cubicBezTo>
                    <a:pt x="15100" y="2754"/>
                    <a:pt x="15016" y="2839"/>
                    <a:pt x="15013" y="2943"/>
                  </a:cubicBezTo>
                  <a:lnTo>
                    <a:pt x="15013" y="3070"/>
                  </a:lnTo>
                  <a:cubicBezTo>
                    <a:pt x="15013" y="3175"/>
                    <a:pt x="15098" y="3262"/>
                    <a:pt x="15202" y="3262"/>
                  </a:cubicBezTo>
                  <a:close/>
                  <a:moveTo>
                    <a:pt x="15532" y="3017"/>
                  </a:moveTo>
                  <a:cubicBezTo>
                    <a:pt x="15532" y="3121"/>
                    <a:pt x="15617" y="3206"/>
                    <a:pt x="15721" y="3209"/>
                  </a:cubicBezTo>
                  <a:cubicBezTo>
                    <a:pt x="15826" y="3209"/>
                    <a:pt x="15910" y="3124"/>
                    <a:pt x="15913" y="3020"/>
                  </a:cubicBezTo>
                  <a:lnTo>
                    <a:pt x="15913" y="2263"/>
                  </a:lnTo>
                  <a:cubicBezTo>
                    <a:pt x="15913" y="2159"/>
                    <a:pt x="15828" y="2074"/>
                    <a:pt x="15724" y="2071"/>
                  </a:cubicBezTo>
                  <a:cubicBezTo>
                    <a:pt x="15620" y="2071"/>
                    <a:pt x="15535" y="2156"/>
                    <a:pt x="15532" y="2261"/>
                  </a:cubicBezTo>
                  <a:lnTo>
                    <a:pt x="15532" y="3017"/>
                  </a:lnTo>
                  <a:close/>
                  <a:moveTo>
                    <a:pt x="15721" y="3954"/>
                  </a:moveTo>
                  <a:cubicBezTo>
                    <a:pt x="15826" y="3954"/>
                    <a:pt x="15910" y="3869"/>
                    <a:pt x="15913" y="3765"/>
                  </a:cubicBezTo>
                  <a:lnTo>
                    <a:pt x="15913" y="3638"/>
                  </a:lnTo>
                  <a:cubicBezTo>
                    <a:pt x="15913" y="3533"/>
                    <a:pt x="15828" y="3449"/>
                    <a:pt x="15724" y="3446"/>
                  </a:cubicBezTo>
                  <a:cubicBezTo>
                    <a:pt x="15620" y="3446"/>
                    <a:pt x="15535" y="3530"/>
                    <a:pt x="15532" y="3635"/>
                  </a:cubicBezTo>
                  <a:lnTo>
                    <a:pt x="15532" y="3762"/>
                  </a:lnTo>
                  <a:cubicBezTo>
                    <a:pt x="15532" y="3869"/>
                    <a:pt x="15617" y="3954"/>
                    <a:pt x="15721" y="3954"/>
                  </a:cubicBezTo>
                  <a:close/>
                  <a:moveTo>
                    <a:pt x="15724" y="1880"/>
                  </a:moveTo>
                  <a:cubicBezTo>
                    <a:pt x="15828" y="1880"/>
                    <a:pt x="15913" y="1795"/>
                    <a:pt x="15916" y="1690"/>
                  </a:cubicBezTo>
                  <a:lnTo>
                    <a:pt x="15916" y="1563"/>
                  </a:lnTo>
                  <a:cubicBezTo>
                    <a:pt x="15916" y="1459"/>
                    <a:pt x="15831" y="1374"/>
                    <a:pt x="15727" y="1372"/>
                  </a:cubicBezTo>
                  <a:cubicBezTo>
                    <a:pt x="15622" y="1372"/>
                    <a:pt x="15538" y="1456"/>
                    <a:pt x="15535" y="1561"/>
                  </a:cubicBezTo>
                  <a:lnTo>
                    <a:pt x="15535" y="1688"/>
                  </a:lnTo>
                  <a:cubicBezTo>
                    <a:pt x="15535" y="1795"/>
                    <a:pt x="15620" y="1880"/>
                    <a:pt x="15724" y="1880"/>
                  </a:cubicBezTo>
                  <a:close/>
                  <a:moveTo>
                    <a:pt x="16060" y="2320"/>
                  </a:moveTo>
                  <a:cubicBezTo>
                    <a:pt x="16060" y="2424"/>
                    <a:pt x="16144" y="2509"/>
                    <a:pt x="16249" y="2512"/>
                  </a:cubicBezTo>
                  <a:cubicBezTo>
                    <a:pt x="16353" y="2512"/>
                    <a:pt x="16438" y="2427"/>
                    <a:pt x="16441" y="2323"/>
                  </a:cubicBezTo>
                  <a:lnTo>
                    <a:pt x="16441" y="1566"/>
                  </a:lnTo>
                  <a:cubicBezTo>
                    <a:pt x="16441" y="1462"/>
                    <a:pt x="16356" y="1377"/>
                    <a:pt x="16252" y="1374"/>
                  </a:cubicBezTo>
                  <a:cubicBezTo>
                    <a:pt x="16147" y="1374"/>
                    <a:pt x="16063" y="1459"/>
                    <a:pt x="16060" y="1563"/>
                  </a:cubicBezTo>
                  <a:lnTo>
                    <a:pt x="16060" y="2320"/>
                  </a:lnTo>
                  <a:close/>
                  <a:moveTo>
                    <a:pt x="16249" y="3262"/>
                  </a:moveTo>
                  <a:cubicBezTo>
                    <a:pt x="16354" y="3262"/>
                    <a:pt x="16438" y="3178"/>
                    <a:pt x="16441" y="3073"/>
                  </a:cubicBezTo>
                  <a:lnTo>
                    <a:pt x="16441" y="2946"/>
                  </a:lnTo>
                  <a:cubicBezTo>
                    <a:pt x="16441" y="2842"/>
                    <a:pt x="16356" y="2757"/>
                    <a:pt x="16252" y="2754"/>
                  </a:cubicBezTo>
                  <a:cubicBezTo>
                    <a:pt x="16147" y="2754"/>
                    <a:pt x="16063" y="2839"/>
                    <a:pt x="16060" y="2943"/>
                  </a:cubicBezTo>
                  <a:lnTo>
                    <a:pt x="16060" y="3070"/>
                  </a:lnTo>
                  <a:cubicBezTo>
                    <a:pt x="16060" y="3178"/>
                    <a:pt x="16145" y="3262"/>
                    <a:pt x="16249" y="3262"/>
                  </a:cubicBezTo>
                  <a:close/>
                  <a:moveTo>
                    <a:pt x="16252" y="1225"/>
                  </a:moveTo>
                  <a:cubicBezTo>
                    <a:pt x="16357" y="1225"/>
                    <a:pt x="16441" y="1140"/>
                    <a:pt x="16444" y="1036"/>
                  </a:cubicBezTo>
                  <a:lnTo>
                    <a:pt x="16444" y="909"/>
                  </a:lnTo>
                  <a:cubicBezTo>
                    <a:pt x="16444" y="804"/>
                    <a:pt x="16359" y="720"/>
                    <a:pt x="16254" y="717"/>
                  </a:cubicBezTo>
                  <a:cubicBezTo>
                    <a:pt x="16150" y="717"/>
                    <a:pt x="16065" y="801"/>
                    <a:pt x="16063" y="906"/>
                  </a:cubicBezTo>
                  <a:lnTo>
                    <a:pt x="16063" y="1033"/>
                  </a:lnTo>
                  <a:cubicBezTo>
                    <a:pt x="16063" y="1140"/>
                    <a:pt x="16148" y="1225"/>
                    <a:pt x="16252" y="1225"/>
                  </a:cubicBezTo>
                  <a:close/>
                  <a:moveTo>
                    <a:pt x="17087" y="4394"/>
                  </a:moveTo>
                  <a:cubicBezTo>
                    <a:pt x="17087" y="4498"/>
                    <a:pt x="17172" y="4583"/>
                    <a:pt x="17276" y="4586"/>
                  </a:cubicBezTo>
                  <a:cubicBezTo>
                    <a:pt x="17380" y="4586"/>
                    <a:pt x="17465" y="4501"/>
                    <a:pt x="17468" y="4397"/>
                  </a:cubicBezTo>
                  <a:lnTo>
                    <a:pt x="17468" y="3641"/>
                  </a:lnTo>
                  <a:cubicBezTo>
                    <a:pt x="17468" y="3536"/>
                    <a:pt x="17383" y="3451"/>
                    <a:pt x="17279" y="3449"/>
                  </a:cubicBezTo>
                  <a:cubicBezTo>
                    <a:pt x="17174" y="3449"/>
                    <a:pt x="17090" y="3533"/>
                    <a:pt x="17087" y="3638"/>
                  </a:cubicBezTo>
                  <a:lnTo>
                    <a:pt x="17087" y="4394"/>
                  </a:lnTo>
                  <a:close/>
                  <a:moveTo>
                    <a:pt x="17090" y="2323"/>
                  </a:moveTo>
                  <a:cubicBezTo>
                    <a:pt x="17090" y="2427"/>
                    <a:pt x="17174" y="2512"/>
                    <a:pt x="17279" y="2515"/>
                  </a:cubicBezTo>
                  <a:cubicBezTo>
                    <a:pt x="17383" y="2515"/>
                    <a:pt x="17468" y="2430"/>
                    <a:pt x="17471" y="2325"/>
                  </a:cubicBezTo>
                  <a:lnTo>
                    <a:pt x="17471" y="1569"/>
                  </a:lnTo>
                  <a:cubicBezTo>
                    <a:pt x="17471" y="1465"/>
                    <a:pt x="17386" y="1380"/>
                    <a:pt x="17282" y="1377"/>
                  </a:cubicBezTo>
                  <a:cubicBezTo>
                    <a:pt x="17177" y="1377"/>
                    <a:pt x="17093" y="1462"/>
                    <a:pt x="17090" y="1566"/>
                  </a:cubicBezTo>
                  <a:lnTo>
                    <a:pt x="17090" y="2323"/>
                  </a:lnTo>
                  <a:close/>
                  <a:moveTo>
                    <a:pt x="17279" y="3265"/>
                  </a:moveTo>
                  <a:cubicBezTo>
                    <a:pt x="17384" y="3265"/>
                    <a:pt x="17468" y="3181"/>
                    <a:pt x="17471" y="3076"/>
                  </a:cubicBezTo>
                  <a:lnTo>
                    <a:pt x="17471" y="2949"/>
                  </a:lnTo>
                  <a:cubicBezTo>
                    <a:pt x="17471" y="2845"/>
                    <a:pt x="17386" y="2760"/>
                    <a:pt x="17282" y="2757"/>
                  </a:cubicBezTo>
                  <a:cubicBezTo>
                    <a:pt x="17177" y="2757"/>
                    <a:pt x="17093" y="2842"/>
                    <a:pt x="17090" y="2946"/>
                  </a:cubicBezTo>
                  <a:lnTo>
                    <a:pt x="17090" y="3073"/>
                  </a:lnTo>
                  <a:cubicBezTo>
                    <a:pt x="17087" y="3181"/>
                    <a:pt x="17175" y="3265"/>
                    <a:pt x="17279" y="3265"/>
                  </a:cubicBezTo>
                  <a:close/>
                  <a:moveTo>
                    <a:pt x="17282" y="1228"/>
                  </a:moveTo>
                  <a:cubicBezTo>
                    <a:pt x="17387" y="1228"/>
                    <a:pt x="17471" y="1143"/>
                    <a:pt x="17474" y="1039"/>
                  </a:cubicBezTo>
                  <a:lnTo>
                    <a:pt x="17474" y="912"/>
                  </a:lnTo>
                  <a:cubicBezTo>
                    <a:pt x="17474" y="807"/>
                    <a:pt x="17389" y="722"/>
                    <a:pt x="17285" y="720"/>
                  </a:cubicBezTo>
                  <a:cubicBezTo>
                    <a:pt x="17180" y="720"/>
                    <a:pt x="17095" y="804"/>
                    <a:pt x="17093" y="909"/>
                  </a:cubicBezTo>
                  <a:lnTo>
                    <a:pt x="17093" y="1036"/>
                  </a:lnTo>
                  <a:cubicBezTo>
                    <a:pt x="17093" y="1143"/>
                    <a:pt x="17178" y="1228"/>
                    <a:pt x="17282" y="1228"/>
                  </a:cubicBezTo>
                  <a:close/>
                  <a:moveTo>
                    <a:pt x="17612" y="976"/>
                  </a:moveTo>
                  <a:cubicBezTo>
                    <a:pt x="17612" y="1081"/>
                    <a:pt x="17697" y="1166"/>
                    <a:pt x="17801" y="1168"/>
                  </a:cubicBezTo>
                  <a:cubicBezTo>
                    <a:pt x="17905" y="1168"/>
                    <a:pt x="17990" y="1084"/>
                    <a:pt x="17993" y="979"/>
                  </a:cubicBezTo>
                  <a:lnTo>
                    <a:pt x="17993" y="223"/>
                  </a:lnTo>
                  <a:cubicBezTo>
                    <a:pt x="17993" y="119"/>
                    <a:pt x="17908" y="34"/>
                    <a:pt x="17804" y="31"/>
                  </a:cubicBezTo>
                  <a:cubicBezTo>
                    <a:pt x="17699" y="31"/>
                    <a:pt x="17615" y="116"/>
                    <a:pt x="17612" y="220"/>
                  </a:cubicBezTo>
                  <a:lnTo>
                    <a:pt x="17612" y="976"/>
                  </a:lnTo>
                  <a:close/>
                  <a:moveTo>
                    <a:pt x="17609" y="3022"/>
                  </a:moveTo>
                  <a:cubicBezTo>
                    <a:pt x="17609" y="3127"/>
                    <a:pt x="17694" y="3212"/>
                    <a:pt x="17798" y="3214"/>
                  </a:cubicBezTo>
                  <a:cubicBezTo>
                    <a:pt x="17903" y="3214"/>
                    <a:pt x="17987" y="3130"/>
                    <a:pt x="17990" y="3025"/>
                  </a:cubicBezTo>
                  <a:lnTo>
                    <a:pt x="17990" y="2269"/>
                  </a:lnTo>
                  <a:cubicBezTo>
                    <a:pt x="17990" y="2165"/>
                    <a:pt x="17905" y="2080"/>
                    <a:pt x="17801" y="2077"/>
                  </a:cubicBezTo>
                  <a:cubicBezTo>
                    <a:pt x="17697" y="2077"/>
                    <a:pt x="17612" y="2162"/>
                    <a:pt x="17609" y="2266"/>
                  </a:cubicBezTo>
                  <a:lnTo>
                    <a:pt x="17609" y="3022"/>
                  </a:lnTo>
                  <a:close/>
                  <a:moveTo>
                    <a:pt x="17798" y="3962"/>
                  </a:moveTo>
                  <a:cubicBezTo>
                    <a:pt x="17903" y="3962"/>
                    <a:pt x="17987" y="3878"/>
                    <a:pt x="17990" y="3773"/>
                  </a:cubicBezTo>
                  <a:lnTo>
                    <a:pt x="17990" y="3646"/>
                  </a:lnTo>
                  <a:cubicBezTo>
                    <a:pt x="17990" y="3542"/>
                    <a:pt x="17905" y="3457"/>
                    <a:pt x="17801" y="3454"/>
                  </a:cubicBezTo>
                  <a:cubicBezTo>
                    <a:pt x="17697" y="3454"/>
                    <a:pt x="17612" y="3539"/>
                    <a:pt x="17609" y="3643"/>
                  </a:cubicBezTo>
                  <a:lnTo>
                    <a:pt x="17609" y="3770"/>
                  </a:lnTo>
                  <a:cubicBezTo>
                    <a:pt x="17606" y="3878"/>
                    <a:pt x="17691" y="3962"/>
                    <a:pt x="17798" y="3962"/>
                  </a:cubicBezTo>
                  <a:close/>
                  <a:moveTo>
                    <a:pt x="17801" y="1891"/>
                  </a:moveTo>
                  <a:cubicBezTo>
                    <a:pt x="17905" y="1891"/>
                    <a:pt x="17990" y="1806"/>
                    <a:pt x="17993" y="1702"/>
                  </a:cubicBezTo>
                  <a:lnTo>
                    <a:pt x="17993" y="1575"/>
                  </a:lnTo>
                  <a:cubicBezTo>
                    <a:pt x="17993" y="1470"/>
                    <a:pt x="17908" y="1386"/>
                    <a:pt x="17804" y="1383"/>
                  </a:cubicBezTo>
                  <a:cubicBezTo>
                    <a:pt x="17699" y="1383"/>
                    <a:pt x="17615" y="1468"/>
                    <a:pt x="17612" y="1572"/>
                  </a:cubicBezTo>
                  <a:lnTo>
                    <a:pt x="17612" y="1699"/>
                  </a:lnTo>
                  <a:cubicBezTo>
                    <a:pt x="17609" y="1803"/>
                    <a:pt x="17697" y="1888"/>
                    <a:pt x="17801" y="1891"/>
                  </a:cubicBezTo>
                  <a:close/>
                  <a:moveTo>
                    <a:pt x="18126" y="4386"/>
                  </a:moveTo>
                  <a:cubicBezTo>
                    <a:pt x="18126" y="4490"/>
                    <a:pt x="18210" y="4575"/>
                    <a:pt x="18315" y="4577"/>
                  </a:cubicBezTo>
                  <a:cubicBezTo>
                    <a:pt x="18419" y="4577"/>
                    <a:pt x="18504" y="4493"/>
                    <a:pt x="18506" y="4388"/>
                  </a:cubicBezTo>
                  <a:lnTo>
                    <a:pt x="18506" y="3632"/>
                  </a:lnTo>
                  <a:cubicBezTo>
                    <a:pt x="18506" y="3528"/>
                    <a:pt x="18422" y="3443"/>
                    <a:pt x="18317" y="3440"/>
                  </a:cubicBezTo>
                  <a:cubicBezTo>
                    <a:pt x="18213" y="3440"/>
                    <a:pt x="18128" y="3525"/>
                    <a:pt x="18126" y="3629"/>
                  </a:cubicBezTo>
                  <a:lnTo>
                    <a:pt x="18126" y="4386"/>
                  </a:lnTo>
                  <a:close/>
                  <a:moveTo>
                    <a:pt x="18128" y="2311"/>
                  </a:moveTo>
                  <a:cubicBezTo>
                    <a:pt x="18128" y="2416"/>
                    <a:pt x="18213" y="2500"/>
                    <a:pt x="18317" y="2503"/>
                  </a:cubicBezTo>
                  <a:cubicBezTo>
                    <a:pt x="18422" y="2503"/>
                    <a:pt x="18506" y="2419"/>
                    <a:pt x="18509" y="2314"/>
                  </a:cubicBezTo>
                  <a:lnTo>
                    <a:pt x="18509" y="1558"/>
                  </a:lnTo>
                  <a:cubicBezTo>
                    <a:pt x="18509" y="1453"/>
                    <a:pt x="18425" y="1369"/>
                    <a:pt x="18320" y="1366"/>
                  </a:cubicBezTo>
                  <a:cubicBezTo>
                    <a:pt x="18216" y="1366"/>
                    <a:pt x="18131" y="1451"/>
                    <a:pt x="18128" y="1555"/>
                  </a:cubicBezTo>
                  <a:lnTo>
                    <a:pt x="18128" y="2311"/>
                  </a:lnTo>
                  <a:close/>
                  <a:moveTo>
                    <a:pt x="18317" y="3257"/>
                  </a:moveTo>
                  <a:cubicBezTo>
                    <a:pt x="18422" y="3257"/>
                    <a:pt x="18506" y="3172"/>
                    <a:pt x="18509" y="3068"/>
                  </a:cubicBezTo>
                  <a:lnTo>
                    <a:pt x="18509" y="2941"/>
                  </a:lnTo>
                  <a:cubicBezTo>
                    <a:pt x="18509" y="2836"/>
                    <a:pt x="18425" y="2752"/>
                    <a:pt x="18320" y="2749"/>
                  </a:cubicBezTo>
                  <a:cubicBezTo>
                    <a:pt x="18216" y="2749"/>
                    <a:pt x="18131" y="2833"/>
                    <a:pt x="18128" y="2938"/>
                  </a:cubicBezTo>
                  <a:lnTo>
                    <a:pt x="18128" y="3065"/>
                  </a:lnTo>
                  <a:cubicBezTo>
                    <a:pt x="18126" y="3169"/>
                    <a:pt x="18210" y="3257"/>
                    <a:pt x="18317" y="3257"/>
                  </a:cubicBezTo>
                  <a:close/>
                  <a:moveTo>
                    <a:pt x="18320" y="1219"/>
                  </a:moveTo>
                  <a:cubicBezTo>
                    <a:pt x="18425" y="1219"/>
                    <a:pt x="18509" y="1135"/>
                    <a:pt x="18512" y="1030"/>
                  </a:cubicBezTo>
                  <a:lnTo>
                    <a:pt x="18512" y="903"/>
                  </a:lnTo>
                  <a:cubicBezTo>
                    <a:pt x="18512" y="799"/>
                    <a:pt x="18427" y="714"/>
                    <a:pt x="18323" y="711"/>
                  </a:cubicBezTo>
                  <a:cubicBezTo>
                    <a:pt x="18219" y="711"/>
                    <a:pt x="18134" y="796"/>
                    <a:pt x="18131" y="900"/>
                  </a:cubicBezTo>
                  <a:lnTo>
                    <a:pt x="18131" y="1027"/>
                  </a:lnTo>
                  <a:cubicBezTo>
                    <a:pt x="18128" y="1132"/>
                    <a:pt x="18213" y="1219"/>
                    <a:pt x="18320" y="1219"/>
                  </a:cubicBezTo>
                  <a:close/>
                  <a:moveTo>
                    <a:pt x="19150" y="4402"/>
                  </a:moveTo>
                  <a:cubicBezTo>
                    <a:pt x="19150" y="4507"/>
                    <a:pt x="19235" y="4592"/>
                    <a:pt x="19339" y="4594"/>
                  </a:cubicBezTo>
                  <a:cubicBezTo>
                    <a:pt x="19443" y="4594"/>
                    <a:pt x="19528" y="4510"/>
                    <a:pt x="19531" y="4405"/>
                  </a:cubicBezTo>
                  <a:lnTo>
                    <a:pt x="19531" y="3649"/>
                  </a:lnTo>
                  <a:cubicBezTo>
                    <a:pt x="19531" y="3545"/>
                    <a:pt x="19446" y="3460"/>
                    <a:pt x="19342" y="3457"/>
                  </a:cubicBezTo>
                  <a:cubicBezTo>
                    <a:pt x="19237" y="3457"/>
                    <a:pt x="19153" y="3542"/>
                    <a:pt x="19150" y="3646"/>
                  </a:cubicBezTo>
                  <a:lnTo>
                    <a:pt x="19150" y="4402"/>
                  </a:lnTo>
                  <a:close/>
                  <a:moveTo>
                    <a:pt x="19156" y="2328"/>
                  </a:moveTo>
                  <a:cubicBezTo>
                    <a:pt x="19156" y="2433"/>
                    <a:pt x="19240" y="2517"/>
                    <a:pt x="19345" y="2520"/>
                  </a:cubicBezTo>
                  <a:cubicBezTo>
                    <a:pt x="19449" y="2520"/>
                    <a:pt x="19534" y="2435"/>
                    <a:pt x="19537" y="2331"/>
                  </a:cubicBezTo>
                  <a:lnTo>
                    <a:pt x="19537" y="1575"/>
                  </a:lnTo>
                  <a:cubicBezTo>
                    <a:pt x="19537" y="1470"/>
                    <a:pt x="19452" y="1386"/>
                    <a:pt x="19347" y="1383"/>
                  </a:cubicBezTo>
                  <a:cubicBezTo>
                    <a:pt x="19243" y="1383"/>
                    <a:pt x="19158" y="1468"/>
                    <a:pt x="19156" y="1572"/>
                  </a:cubicBezTo>
                  <a:lnTo>
                    <a:pt x="19156" y="2328"/>
                  </a:lnTo>
                  <a:close/>
                  <a:moveTo>
                    <a:pt x="19345" y="3274"/>
                  </a:moveTo>
                  <a:cubicBezTo>
                    <a:pt x="19449" y="3274"/>
                    <a:pt x="19534" y="3189"/>
                    <a:pt x="19537" y="3085"/>
                  </a:cubicBezTo>
                  <a:lnTo>
                    <a:pt x="19537" y="2958"/>
                  </a:lnTo>
                  <a:cubicBezTo>
                    <a:pt x="19537" y="2853"/>
                    <a:pt x="19452" y="2768"/>
                    <a:pt x="19347" y="2766"/>
                  </a:cubicBezTo>
                  <a:cubicBezTo>
                    <a:pt x="19243" y="2766"/>
                    <a:pt x="19158" y="2850"/>
                    <a:pt x="19156" y="2955"/>
                  </a:cubicBezTo>
                  <a:lnTo>
                    <a:pt x="19156" y="3082"/>
                  </a:lnTo>
                  <a:cubicBezTo>
                    <a:pt x="19153" y="3186"/>
                    <a:pt x="19237" y="3271"/>
                    <a:pt x="19345" y="3274"/>
                  </a:cubicBezTo>
                  <a:close/>
                  <a:moveTo>
                    <a:pt x="19347" y="1236"/>
                  </a:moveTo>
                  <a:cubicBezTo>
                    <a:pt x="19452" y="1236"/>
                    <a:pt x="19537" y="1151"/>
                    <a:pt x="19539" y="1047"/>
                  </a:cubicBezTo>
                  <a:lnTo>
                    <a:pt x="19539" y="920"/>
                  </a:lnTo>
                  <a:cubicBezTo>
                    <a:pt x="19539" y="816"/>
                    <a:pt x="19455" y="731"/>
                    <a:pt x="19350" y="728"/>
                  </a:cubicBezTo>
                  <a:cubicBezTo>
                    <a:pt x="19246" y="728"/>
                    <a:pt x="19161" y="813"/>
                    <a:pt x="19158" y="917"/>
                  </a:cubicBezTo>
                  <a:lnTo>
                    <a:pt x="19158" y="1044"/>
                  </a:lnTo>
                  <a:cubicBezTo>
                    <a:pt x="19156" y="1149"/>
                    <a:pt x="19240" y="1233"/>
                    <a:pt x="19347" y="1236"/>
                  </a:cubicBezTo>
                  <a:close/>
                  <a:moveTo>
                    <a:pt x="19692" y="985"/>
                  </a:moveTo>
                  <a:cubicBezTo>
                    <a:pt x="19692" y="1089"/>
                    <a:pt x="19776" y="1174"/>
                    <a:pt x="19881" y="1177"/>
                  </a:cubicBezTo>
                  <a:cubicBezTo>
                    <a:pt x="19985" y="1177"/>
                    <a:pt x="20070" y="1092"/>
                    <a:pt x="20073" y="988"/>
                  </a:cubicBezTo>
                  <a:lnTo>
                    <a:pt x="20073" y="231"/>
                  </a:lnTo>
                  <a:cubicBezTo>
                    <a:pt x="20073" y="127"/>
                    <a:pt x="19988" y="42"/>
                    <a:pt x="19884" y="40"/>
                  </a:cubicBezTo>
                  <a:cubicBezTo>
                    <a:pt x="19779" y="40"/>
                    <a:pt x="19695" y="124"/>
                    <a:pt x="19692" y="229"/>
                  </a:cubicBezTo>
                  <a:lnTo>
                    <a:pt x="19692" y="985"/>
                  </a:lnTo>
                  <a:close/>
                  <a:moveTo>
                    <a:pt x="19689" y="3028"/>
                  </a:moveTo>
                  <a:cubicBezTo>
                    <a:pt x="19689" y="3133"/>
                    <a:pt x="19774" y="3217"/>
                    <a:pt x="19878" y="3220"/>
                  </a:cubicBezTo>
                  <a:cubicBezTo>
                    <a:pt x="19982" y="3220"/>
                    <a:pt x="20067" y="3135"/>
                    <a:pt x="20070" y="3031"/>
                  </a:cubicBezTo>
                  <a:lnTo>
                    <a:pt x="20070" y="2275"/>
                  </a:lnTo>
                  <a:cubicBezTo>
                    <a:pt x="20070" y="2170"/>
                    <a:pt x="19985" y="2086"/>
                    <a:pt x="19881" y="2083"/>
                  </a:cubicBezTo>
                  <a:cubicBezTo>
                    <a:pt x="19776" y="2083"/>
                    <a:pt x="19692" y="2167"/>
                    <a:pt x="19689" y="2272"/>
                  </a:cubicBezTo>
                  <a:lnTo>
                    <a:pt x="19689" y="3028"/>
                  </a:lnTo>
                  <a:close/>
                  <a:moveTo>
                    <a:pt x="19878" y="3965"/>
                  </a:moveTo>
                  <a:cubicBezTo>
                    <a:pt x="19982" y="3965"/>
                    <a:pt x="20067" y="3880"/>
                    <a:pt x="20070" y="3776"/>
                  </a:cubicBezTo>
                  <a:lnTo>
                    <a:pt x="20070" y="3649"/>
                  </a:lnTo>
                  <a:cubicBezTo>
                    <a:pt x="20070" y="3545"/>
                    <a:pt x="19985" y="3460"/>
                    <a:pt x="19881" y="3457"/>
                  </a:cubicBezTo>
                  <a:cubicBezTo>
                    <a:pt x="19776" y="3457"/>
                    <a:pt x="19692" y="3542"/>
                    <a:pt x="19689" y="3646"/>
                  </a:cubicBezTo>
                  <a:lnTo>
                    <a:pt x="19689" y="3773"/>
                  </a:lnTo>
                  <a:cubicBezTo>
                    <a:pt x="19689" y="3878"/>
                    <a:pt x="19774" y="3965"/>
                    <a:pt x="19878" y="3965"/>
                  </a:cubicBezTo>
                  <a:close/>
                  <a:moveTo>
                    <a:pt x="19881" y="1891"/>
                  </a:moveTo>
                  <a:cubicBezTo>
                    <a:pt x="19985" y="1891"/>
                    <a:pt x="20070" y="1806"/>
                    <a:pt x="20073" y="1702"/>
                  </a:cubicBezTo>
                  <a:lnTo>
                    <a:pt x="20073" y="1575"/>
                  </a:lnTo>
                  <a:cubicBezTo>
                    <a:pt x="20073" y="1470"/>
                    <a:pt x="19988" y="1386"/>
                    <a:pt x="19884" y="1383"/>
                  </a:cubicBezTo>
                  <a:cubicBezTo>
                    <a:pt x="19779" y="1383"/>
                    <a:pt x="19695" y="1468"/>
                    <a:pt x="19692" y="1572"/>
                  </a:cubicBezTo>
                  <a:lnTo>
                    <a:pt x="19692" y="1699"/>
                  </a:lnTo>
                  <a:cubicBezTo>
                    <a:pt x="19692" y="1806"/>
                    <a:pt x="19776" y="1891"/>
                    <a:pt x="19881" y="1891"/>
                  </a:cubicBezTo>
                  <a:close/>
                </a:path>
              </a:pathLst>
            </a:custGeom>
            <a:solidFill>
              <a:srgbClr val="002B49"/>
            </a:solidFill>
            <a:ln w="9525" cap="flat">
              <a:noFill/>
              <a:bevel/>
              <a:headEnd/>
              <a:tailEnd/>
            </a:ln>
            <a:effectLst/>
          </p:spPr>
          <p:txBody>
            <a:bodyPr wrap="none" anchor="ctr"/>
            <a:lstStyle/>
            <a:p>
              <a:endParaRPr lang="en-US" sz="2400"/>
            </a:p>
          </p:txBody>
        </p:sp>
      </p:grpSp>
      <p:sp>
        <p:nvSpPr>
          <p:cNvPr id="46" name="Freeform 1">
            <a:extLst>
              <a:ext uri="{FF2B5EF4-FFF2-40B4-BE49-F238E27FC236}">
                <a16:creationId xmlns:a16="http://schemas.microsoft.com/office/drawing/2014/main" id="{C45DB212-6735-4DE0-A9D7-E0D3B54DC65B}"/>
              </a:ext>
            </a:extLst>
          </p:cNvPr>
          <p:cNvSpPr>
            <a:spLocks noChangeAspect="1" noChangeArrowheads="1"/>
          </p:cNvSpPr>
          <p:nvPr userDrawn="1"/>
        </p:nvSpPr>
        <p:spPr bwMode="white">
          <a:xfrm>
            <a:off x="715224" y="6380606"/>
            <a:ext cx="1097280" cy="368933"/>
          </a:xfrm>
          <a:custGeom>
            <a:avLst/>
            <a:gdLst>
              <a:gd name="T0" fmla="*/ 3628 w 4066"/>
              <a:gd name="T1" fmla="*/ 826 h 1365"/>
              <a:gd name="T2" fmla="*/ 3718 w 4066"/>
              <a:gd name="T3" fmla="*/ 964 h 1365"/>
              <a:gd name="T4" fmla="*/ 3811 w 4066"/>
              <a:gd name="T5" fmla="*/ 668 h 1365"/>
              <a:gd name="T6" fmla="*/ 4065 w 4066"/>
              <a:gd name="T7" fmla="*/ 98 h 1365"/>
              <a:gd name="T8" fmla="*/ 4000 w 4066"/>
              <a:gd name="T9" fmla="*/ 17 h 1365"/>
              <a:gd name="T10" fmla="*/ 3679 w 4066"/>
              <a:gd name="T11" fmla="*/ 626 h 1365"/>
              <a:gd name="T12" fmla="*/ 3554 w 4066"/>
              <a:gd name="T13" fmla="*/ 1359 h 1365"/>
              <a:gd name="T14" fmla="*/ 3659 w 4066"/>
              <a:gd name="T15" fmla="*/ 1062 h 1365"/>
              <a:gd name="T16" fmla="*/ 3507 w 4066"/>
              <a:gd name="T17" fmla="*/ 1308 h 1365"/>
              <a:gd name="T18" fmla="*/ 1989 w 4066"/>
              <a:gd name="T19" fmla="*/ 1161 h 1365"/>
              <a:gd name="T20" fmla="*/ 2169 w 4066"/>
              <a:gd name="T21" fmla="*/ 203 h 1365"/>
              <a:gd name="T22" fmla="*/ 2189 w 4066"/>
              <a:gd name="T23" fmla="*/ 155 h 1365"/>
              <a:gd name="T24" fmla="*/ 2169 w 4066"/>
              <a:gd name="T25" fmla="*/ 747 h 1365"/>
              <a:gd name="T26" fmla="*/ 2183 w 4066"/>
              <a:gd name="T27" fmla="*/ 1359 h 1365"/>
              <a:gd name="T28" fmla="*/ 2465 w 4066"/>
              <a:gd name="T29" fmla="*/ 550 h 1365"/>
              <a:gd name="T30" fmla="*/ 2491 w 4066"/>
              <a:gd name="T31" fmla="*/ 389 h 1365"/>
              <a:gd name="T32" fmla="*/ 2392 w 4066"/>
              <a:gd name="T33" fmla="*/ 1283 h 1365"/>
              <a:gd name="T34" fmla="*/ 2395 w 4066"/>
              <a:gd name="T35" fmla="*/ 989 h 1365"/>
              <a:gd name="T36" fmla="*/ 2361 w 4066"/>
              <a:gd name="T37" fmla="*/ 612 h 1365"/>
              <a:gd name="T38" fmla="*/ 2268 w 4066"/>
              <a:gd name="T39" fmla="*/ 1300 h 1365"/>
              <a:gd name="T40" fmla="*/ 3092 w 4066"/>
              <a:gd name="T41" fmla="*/ 778 h 1365"/>
              <a:gd name="T42" fmla="*/ 3001 w 4066"/>
              <a:gd name="T43" fmla="*/ 907 h 1365"/>
              <a:gd name="T44" fmla="*/ 2784 w 4066"/>
              <a:gd name="T45" fmla="*/ 1356 h 1365"/>
              <a:gd name="T46" fmla="*/ 2654 w 4066"/>
              <a:gd name="T47" fmla="*/ 1311 h 1365"/>
              <a:gd name="T48" fmla="*/ 2553 w 4066"/>
              <a:gd name="T49" fmla="*/ 694 h 1365"/>
              <a:gd name="T50" fmla="*/ 2770 w 4066"/>
              <a:gd name="T51" fmla="*/ 762 h 1365"/>
              <a:gd name="T52" fmla="*/ 2770 w 4066"/>
              <a:gd name="T53" fmla="*/ 818 h 1365"/>
              <a:gd name="T54" fmla="*/ 2778 w 4066"/>
              <a:gd name="T55" fmla="*/ 1088 h 1365"/>
              <a:gd name="T56" fmla="*/ 2815 w 4066"/>
              <a:gd name="T57" fmla="*/ 1094 h 1365"/>
              <a:gd name="T58" fmla="*/ 3151 w 4066"/>
              <a:gd name="T59" fmla="*/ 508 h 1365"/>
              <a:gd name="T60" fmla="*/ 3092 w 4066"/>
              <a:gd name="T61" fmla="*/ 778 h 1365"/>
              <a:gd name="T62" fmla="*/ 3227 w 4066"/>
              <a:gd name="T63" fmla="*/ 739 h 1365"/>
              <a:gd name="T64" fmla="*/ 3165 w 4066"/>
              <a:gd name="T65" fmla="*/ 843 h 1365"/>
              <a:gd name="T66" fmla="*/ 3123 w 4066"/>
              <a:gd name="T67" fmla="*/ 1277 h 1365"/>
              <a:gd name="T68" fmla="*/ 3346 w 4066"/>
              <a:gd name="T69" fmla="*/ 1291 h 1365"/>
              <a:gd name="T70" fmla="*/ 3439 w 4066"/>
              <a:gd name="T71" fmla="*/ 1108 h 1365"/>
              <a:gd name="T72" fmla="*/ 3213 w 4066"/>
              <a:gd name="T73" fmla="*/ 1271 h 1365"/>
              <a:gd name="T74" fmla="*/ 3405 w 4066"/>
              <a:gd name="T75" fmla="*/ 876 h 1365"/>
              <a:gd name="T76" fmla="*/ 3566 w 4066"/>
              <a:gd name="T77" fmla="*/ 685 h 1365"/>
              <a:gd name="T78" fmla="*/ 3478 w 4066"/>
              <a:gd name="T79" fmla="*/ 708 h 1365"/>
              <a:gd name="T80" fmla="*/ 3380 w 4066"/>
              <a:gd name="T81" fmla="*/ 843 h 1365"/>
              <a:gd name="T82" fmla="*/ 3478 w 4066"/>
              <a:gd name="T83" fmla="*/ 708 h 1365"/>
              <a:gd name="T84" fmla="*/ 116 w 4066"/>
              <a:gd name="T85" fmla="*/ 1088 h 1365"/>
              <a:gd name="T86" fmla="*/ 480 w 4066"/>
              <a:gd name="T87" fmla="*/ 1003 h 1365"/>
              <a:gd name="T88" fmla="*/ 257 w 4066"/>
              <a:gd name="T89" fmla="*/ 1359 h 1365"/>
              <a:gd name="T90" fmla="*/ 646 w 4066"/>
              <a:gd name="T91" fmla="*/ 826 h 1365"/>
              <a:gd name="T92" fmla="*/ 649 w 4066"/>
              <a:gd name="T93" fmla="*/ 919 h 1365"/>
              <a:gd name="T94" fmla="*/ 646 w 4066"/>
              <a:gd name="T95" fmla="*/ 969 h 1365"/>
              <a:gd name="T96" fmla="*/ 649 w 4066"/>
              <a:gd name="T97" fmla="*/ 1345 h 1365"/>
              <a:gd name="T98" fmla="*/ 703 w 4066"/>
              <a:gd name="T99" fmla="*/ 1068 h 1365"/>
              <a:gd name="T100" fmla="*/ 937 w 4066"/>
              <a:gd name="T101" fmla="*/ 1240 h 1365"/>
              <a:gd name="T102" fmla="*/ 691 w 4066"/>
              <a:gd name="T103" fmla="*/ 1221 h 1365"/>
              <a:gd name="T104" fmla="*/ 923 w 4066"/>
              <a:gd name="T105" fmla="*/ 1116 h 1365"/>
              <a:gd name="T106" fmla="*/ 863 w 4066"/>
              <a:gd name="T107" fmla="*/ 1029 h 1365"/>
              <a:gd name="T108" fmla="*/ 863 w 4066"/>
              <a:gd name="T109" fmla="*/ 961 h 1365"/>
              <a:gd name="T110" fmla="*/ 1278 w 4066"/>
              <a:gd name="T111" fmla="*/ 1280 h 1365"/>
              <a:gd name="T112" fmla="*/ 1354 w 4066"/>
              <a:gd name="T113" fmla="*/ 1099 h 1365"/>
              <a:gd name="T114" fmla="*/ 1078 w 4066"/>
              <a:gd name="T115" fmla="*/ 1156 h 1365"/>
              <a:gd name="T116" fmla="*/ 1357 w 4066"/>
              <a:gd name="T117" fmla="*/ 1206 h 1365"/>
              <a:gd name="T118" fmla="*/ 1893 w 4066"/>
              <a:gd name="T119" fmla="*/ 1158 h 1365"/>
              <a:gd name="T120" fmla="*/ 1693 w 4066"/>
              <a:gd name="T121" fmla="*/ 1356 h 1365"/>
              <a:gd name="T122" fmla="*/ 1603 w 4066"/>
              <a:gd name="T123" fmla="*/ 1158 h 1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66" h="1365">
                <a:moveTo>
                  <a:pt x="3679" y="626"/>
                </a:moveTo>
                <a:cubicBezTo>
                  <a:pt x="3659" y="674"/>
                  <a:pt x="3650" y="708"/>
                  <a:pt x="3650" y="728"/>
                </a:cubicBezTo>
                <a:cubicBezTo>
                  <a:pt x="3636" y="753"/>
                  <a:pt x="3628" y="807"/>
                  <a:pt x="3628" y="826"/>
                </a:cubicBezTo>
                <a:lnTo>
                  <a:pt x="3628" y="849"/>
                </a:lnTo>
                <a:lnTo>
                  <a:pt x="3665" y="907"/>
                </a:lnTo>
                <a:cubicBezTo>
                  <a:pt x="3684" y="936"/>
                  <a:pt x="3662" y="944"/>
                  <a:pt x="3718" y="964"/>
                </a:cubicBezTo>
                <a:cubicBezTo>
                  <a:pt x="3738" y="964"/>
                  <a:pt x="3752" y="950"/>
                  <a:pt x="3763" y="919"/>
                </a:cubicBezTo>
                <a:lnTo>
                  <a:pt x="3763" y="910"/>
                </a:lnTo>
                <a:cubicBezTo>
                  <a:pt x="3763" y="838"/>
                  <a:pt x="3789" y="739"/>
                  <a:pt x="3811" y="668"/>
                </a:cubicBezTo>
                <a:cubicBezTo>
                  <a:pt x="3811" y="637"/>
                  <a:pt x="3840" y="541"/>
                  <a:pt x="3938" y="307"/>
                </a:cubicBezTo>
                <a:cubicBezTo>
                  <a:pt x="3938" y="282"/>
                  <a:pt x="3961" y="234"/>
                  <a:pt x="4006" y="160"/>
                </a:cubicBezTo>
                <a:cubicBezTo>
                  <a:pt x="4043" y="98"/>
                  <a:pt x="4054" y="107"/>
                  <a:pt x="4065" y="98"/>
                </a:cubicBezTo>
                <a:lnTo>
                  <a:pt x="4065" y="62"/>
                </a:lnTo>
                <a:lnTo>
                  <a:pt x="4051" y="48"/>
                </a:lnTo>
                <a:cubicBezTo>
                  <a:pt x="4051" y="48"/>
                  <a:pt x="4037" y="34"/>
                  <a:pt x="4000" y="17"/>
                </a:cubicBezTo>
                <a:cubicBezTo>
                  <a:pt x="4000" y="17"/>
                  <a:pt x="3964" y="0"/>
                  <a:pt x="3950" y="0"/>
                </a:cubicBezTo>
                <a:cubicBezTo>
                  <a:pt x="3938" y="0"/>
                  <a:pt x="3916" y="22"/>
                  <a:pt x="3893" y="67"/>
                </a:cubicBezTo>
                <a:lnTo>
                  <a:pt x="3679" y="626"/>
                </a:lnTo>
                <a:close/>
                <a:moveTo>
                  <a:pt x="3507" y="1308"/>
                </a:moveTo>
                <a:cubicBezTo>
                  <a:pt x="3507" y="1333"/>
                  <a:pt x="3481" y="1342"/>
                  <a:pt x="3509" y="1359"/>
                </a:cubicBezTo>
                <a:lnTo>
                  <a:pt x="3554" y="1359"/>
                </a:lnTo>
                <a:cubicBezTo>
                  <a:pt x="3605" y="1333"/>
                  <a:pt x="3622" y="1291"/>
                  <a:pt x="3684" y="1150"/>
                </a:cubicBezTo>
                <a:lnTo>
                  <a:pt x="3684" y="1119"/>
                </a:lnTo>
                <a:cubicBezTo>
                  <a:pt x="3684" y="1099"/>
                  <a:pt x="3701" y="1091"/>
                  <a:pt x="3659" y="1062"/>
                </a:cubicBezTo>
                <a:lnTo>
                  <a:pt x="3648" y="1062"/>
                </a:lnTo>
                <a:cubicBezTo>
                  <a:pt x="3566" y="1062"/>
                  <a:pt x="3546" y="1102"/>
                  <a:pt x="3507" y="1266"/>
                </a:cubicBezTo>
                <a:lnTo>
                  <a:pt x="3507" y="1308"/>
                </a:lnTo>
                <a:close/>
                <a:moveTo>
                  <a:pt x="2183" y="1359"/>
                </a:moveTo>
                <a:cubicBezTo>
                  <a:pt x="2149" y="1359"/>
                  <a:pt x="2101" y="1328"/>
                  <a:pt x="2039" y="1268"/>
                </a:cubicBezTo>
                <a:cubicBezTo>
                  <a:pt x="2009" y="1232"/>
                  <a:pt x="1992" y="1195"/>
                  <a:pt x="1989" y="1161"/>
                </a:cubicBezTo>
                <a:cubicBezTo>
                  <a:pt x="1989" y="1065"/>
                  <a:pt x="1984" y="1012"/>
                  <a:pt x="2070" y="618"/>
                </a:cubicBezTo>
                <a:cubicBezTo>
                  <a:pt x="2084" y="581"/>
                  <a:pt x="2087" y="558"/>
                  <a:pt x="2146" y="307"/>
                </a:cubicBezTo>
                <a:lnTo>
                  <a:pt x="2169" y="203"/>
                </a:lnTo>
                <a:cubicBezTo>
                  <a:pt x="2177" y="160"/>
                  <a:pt x="2180" y="158"/>
                  <a:pt x="2180" y="158"/>
                </a:cubicBezTo>
                <a:lnTo>
                  <a:pt x="2183" y="155"/>
                </a:lnTo>
                <a:lnTo>
                  <a:pt x="2189" y="155"/>
                </a:lnTo>
                <a:cubicBezTo>
                  <a:pt x="2271" y="177"/>
                  <a:pt x="2310" y="208"/>
                  <a:pt x="2310" y="245"/>
                </a:cubicBezTo>
                <a:cubicBezTo>
                  <a:pt x="2310" y="276"/>
                  <a:pt x="2307" y="290"/>
                  <a:pt x="2262" y="395"/>
                </a:cubicBezTo>
                <a:cubicBezTo>
                  <a:pt x="2217" y="499"/>
                  <a:pt x="2231" y="443"/>
                  <a:pt x="2169" y="747"/>
                </a:cubicBezTo>
                <a:cubicBezTo>
                  <a:pt x="2155" y="818"/>
                  <a:pt x="2141" y="952"/>
                  <a:pt x="2124" y="1153"/>
                </a:cubicBezTo>
                <a:cubicBezTo>
                  <a:pt x="2135" y="1268"/>
                  <a:pt x="2144" y="1305"/>
                  <a:pt x="2169" y="1305"/>
                </a:cubicBezTo>
                <a:lnTo>
                  <a:pt x="2183" y="1359"/>
                </a:lnTo>
                <a:close/>
                <a:moveTo>
                  <a:pt x="2485" y="392"/>
                </a:moveTo>
                <a:cubicBezTo>
                  <a:pt x="2471" y="395"/>
                  <a:pt x="2457" y="446"/>
                  <a:pt x="2448" y="544"/>
                </a:cubicBezTo>
                <a:lnTo>
                  <a:pt x="2465" y="550"/>
                </a:lnTo>
                <a:cubicBezTo>
                  <a:pt x="2493" y="547"/>
                  <a:pt x="2530" y="513"/>
                  <a:pt x="2570" y="451"/>
                </a:cubicBezTo>
                <a:lnTo>
                  <a:pt x="2570" y="443"/>
                </a:lnTo>
                <a:cubicBezTo>
                  <a:pt x="2567" y="423"/>
                  <a:pt x="2541" y="406"/>
                  <a:pt x="2491" y="389"/>
                </a:cubicBezTo>
                <a:lnTo>
                  <a:pt x="2485" y="392"/>
                </a:lnTo>
                <a:close/>
                <a:moveTo>
                  <a:pt x="2400" y="1305"/>
                </a:moveTo>
                <a:lnTo>
                  <a:pt x="2392" y="1283"/>
                </a:lnTo>
                <a:cubicBezTo>
                  <a:pt x="2386" y="1175"/>
                  <a:pt x="2389" y="1108"/>
                  <a:pt x="2395" y="1077"/>
                </a:cubicBezTo>
                <a:lnTo>
                  <a:pt x="2386" y="1054"/>
                </a:lnTo>
                <a:cubicBezTo>
                  <a:pt x="2386" y="1012"/>
                  <a:pt x="2389" y="992"/>
                  <a:pt x="2395" y="989"/>
                </a:cubicBezTo>
                <a:cubicBezTo>
                  <a:pt x="2406" y="921"/>
                  <a:pt x="2417" y="885"/>
                  <a:pt x="2426" y="879"/>
                </a:cubicBezTo>
                <a:cubicBezTo>
                  <a:pt x="2429" y="835"/>
                  <a:pt x="2454" y="776"/>
                  <a:pt x="2499" y="702"/>
                </a:cubicBezTo>
                <a:cubicBezTo>
                  <a:pt x="2496" y="680"/>
                  <a:pt x="2451" y="649"/>
                  <a:pt x="2361" y="612"/>
                </a:cubicBezTo>
                <a:cubicBezTo>
                  <a:pt x="2338" y="615"/>
                  <a:pt x="2316" y="663"/>
                  <a:pt x="2299" y="759"/>
                </a:cubicBezTo>
                <a:cubicBezTo>
                  <a:pt x="2248" y="969"/>
                  <a:pt x="2228" y="1122"/>
                  <a:pt x="2239" y="1209"/>
                </a:cubicBezTo>
                <a:cubicBezTo>
                  <a:pt x="2248" y="1271"/>
                  <a:pt x="2256" y="1302"/>
                  <a:pt x="2268" y="1300"/>
                </a:cubicBezTo>
                <a:cubicBezTo>
                  <a:pt x="2310" y="1345"/>
                  <a:pt x="2355" y="1364"/>
                  <a:pt x="2409" y="1359"/>
                </a:cubicBezTo>
                <a:lnTo>
                  <a:pt x="2400" y="1305"/>
                </a:lnTo>
                <a:close/>
                <a:moveTo>
                  <a:pt x="3092" y="778"/>
                </a:moveTo>
                <a:cubicBezTo>
                  <a:pt x="3052" y="829"/>
                  <a:pt x="3049" y="829"/>
                  <a:pt x="3049" y="829"/>
                </a:cubicBezTo>
                <a:lnTo>
                  <a:pt x="3047" y="829"/>
                </a:lnTo>
                <a:cubicBezTo>
                  <a:pt x="3038" y="835"/>
                  <a:pt x="3024" y="859"/>
                  <a:pt x="3001" y="907"/>
                </a:cubicBezTo>
                <a:cubicBezTo>
                  <a:pt x="2984" y="924"/>
                  <a:pt x="2945" y="1003"/>
                  <a:pt x="2880" y="1139"/>
                </a:cubicBezTo>
                <a:lnTo>
                  <a:pt x="2812" y="1294"/>
                </a:lnTo>
                <a:cubicBezTo>
                  <a:pt x="2787" y="1353"/>
                  <a:pt x="2784" y="1356"/>
                  <a:pt x="2784" y="1356"/>
                </a:cubicBezTo>
                <a:lnTo>
                  <a:pt x="2781" y="1359"/>
                </a:lnTo>
                <a:lnTo>
                  <a:pt x="2759" y="1359"/>
                </a:lnTo>
                <a:cubicBezTo>
                  <a:pt x="2716" y="1359"/>
                  <a:pt x="2680" y="1342"/>
                  <a:pt x="2654" y="1311"/>
                </a:cubicBezTo>
                <a:cubicBezTo>
                  <a:pt x="2626" y="1294"/>
                  <a:pt x="2609" y="1252"/>
                  <a:pt x="2609" y="1187"/>
                </a:cubicBezTo>
                <a:cubicBezTo>
                  <a:pt x="2595" y="862"/>
                  <a:pt x="2575" y="702"/>
                  <a:pt x="2553" y="702"/>
                </a:cubicBezTo>
                <a:lnTo>
                  <a:pt x="2553" y="694"/>
                </a:lnTo>
                <a:cubicBezTo>
                  <a:pt x="2558" y="683"/>
                  <a:pt x="2570" y="677"/>
                  <a:pt x="2587" y="671"/>
                </a:cubicBezTo>
                <a:cubicBezTo>
                  <a:pt x="2708" y="691"/>
                  <a:pt x="2770" y="719"/>
                  <a:pt x="2770" y="756"/>
                </a:cubicBezTo>
                <a:lnTo>
                  <a:pt x="2770" y="762"/>
                </a:lnTo>
                <a:lnTo>
                  <a:pt x="2764" y="778"/>
                </a:lnTo>
                <a:lnTo>
                  <a:pt x="2776" y="804"/>
                </a:lnTo>
                <a:lnTo>
                  <a:pt x="2770" y="818"/>
                </a:lnTo>
                <a:lnTo>
                  <a:pt x="2781" y="879"/>
                </a:lnTo>
                <a:lnTo>
                  <a:pt x="2776" y="933"/>
                </a:lnTo>
                <a:lnTo>
                  <a:pt x="2778" y="1088"/>
                </a:lnTo>
                <a:cubicBezTo>
                  <a:pt x="2781" y="1153"/>
                  <a:pt x="2784" y="1153"/>
                  <a:pt x="2784" y="1153"/>
                </a:cubicBezTo>
                <a:lnTo>
                  <a:pt x="2787" y="1153"/>
                </a:lnTo>
                <a:cubicBezTo>
                  <a:pt x="2795" y="1153"/>
                  <a:pt x="2804" y="1133"/>
                  <a:pt x="2815" y="1094"/>
                </a:cubicBezTo>
                <a:cubicBezTo>
                  <a:pt x="2849" y="1048"/>
                  <a:pt x="2897" y="955"/>
                  <a:pt x="2965" y="810"/>
                </a:cubicBezTo>
                <a:cubicBezTo>
                  <a:pt x="3004" y="770"/>
                  <a:pt x="3041" y="697"/>
                  <a:pt x="3069" y="587"/>
                </a:cubicBezTo>
                <a:cubicBezTo>
                  <a:pt x="3109" y="533"/>
                  <a:pt x="3137" y="508"/>
                  <a:pt x="3151" y="508"/>
                </a:cubicBezTo>
                <a:cubicBezTo>
                  <a:pt x="3224" y="510"/>
                  <a:pt x="3244" y="536"/>
                  <a:pt x="3244" y="578"/>
                </a:cubicBezTo>
                <a:cubicBezTo>
                  <a:pt x="3244" y="592"/>
                  <a:pt x="3233" y="612"/>
                  <a:pt x="3210" y="637"/>
                </a:cubicBezTo>
                <a:lnTo>
                  <a:pt x="3092" y="778"/>
                </a:lnTo>
                <a:close/>
                <a:moveTo>
                  <a:pt x="3382" y="567"/>
                </a:moveTo>
                <a:lnTo>
                  <a:pt x="3326" y="606"/>
                </a:lnTo>
                <a:cubicBezTo>
                  <a:pt x="3281" y="649"/>
                  <a:pt x="3247" y="691"/>
                  <a:pt x="3227" y="739"/>
                </a:cubicBezTo>
                <a:lnTo>
                  <a:pt x="3224" y="742"/>
                </a:lnTo>
                <a:cubicBezTo>
                  <a:pt x="3224" y="742"/>
                  <a:pt x="3222" y="745"/>
                  <a:pt x="3210" y="764"/>
                </a:cubicBezTo>
                <a:lnTo>
                  <a:pt x="3165" y="843"/>
                </a:lnTo>
                <a:cubicBezTo>
                  <a:pt x="3103" y="989"/>
                  <a:pt x="3072" y="1099"/>
                  <a:pt x="3072" y="1173"/>
                </a:cubicBezTo>
                <a:lnTo>
                  <a:pt x="3072" y="1187"/>
                </a:lnTo>
                <a:cubicBezTo>
                  <a:pt x="3072" y="1212"/>
                  <a:pt x="3089" y="1243"/>
                  <a:pt x="3123" y="1277"/>
                </a:cubicBezTo>
                <a:cubicBezTo>
                  <a:pt x="3154" y="1333"/>
                  <a:pt x="3193" y="1362"/>
                  <a:pt x="3238" y="1362"/>
                </a:cubicBezTo>
                <a:cubicBezTo>
                  <a:pt x="3275" y="1353"/>
                  <a:pt x="3295" y="1345"/>
                  <a:pt x="3295" y="1339"/>
                </a:cubicBezTo>
                <a:cubicBezTo>
                  <a:pt x="3329" y="1316"/>
                  <a:pt x="3346" y="1300"/>
                  <a:pt x="3346" y="1291"/>
                </a:cubicBezTo>
                <a:cubicBezTo>
                  <a:pt x="3399" y="1223"/>
                  <a:pt x="3433" y="1167"/>
                  <a:pt x="3450" y="1122"/>
                </a:cubicBezTo>
                <a:lnTo>
                  <a:pt x="3450" y="1116"/>
                </a:lnTo>
                <a:lnTo>
                  <a:pt x="3439" y="1108"/>
                </a:lnTo>
                <a:lnTo>
                  <a:pt x="3428" y="1116"/>
                </a:lnTo>
                <a:cubicBezTo>
                  <a:pt x="3371" y="1201"/>
                  <a:pt x="3309" y="1260"/>
                  <a:pt x="3241" y="1294"/>
                </a:cubicBezTo>
                <a:cubicBezTo>
                  <a:pt x="3230" y="1294"/>
                  <a:pt x="3219" y="1285"/>
                  <a:pt x="3213" y="1271"/>
                </a:cubicBezTo>
                <a:cubicBezTo>
                  <a:pt x="3213" y="1175"/>
                  <a:pt x="3250" y="1043"/>
                  <a:pt x="3323" y="879"/>
                </a:cubicBezTo>
                <a:lnTo>
                  <a:pt x="3363" y="882"/>
                </a:lnTo>
                <a:cubicBezTo>
                  <a:pt x="3363" y="882"/>
                  <a:pt x="3385" y="885"/>
                  <a:pt x="3405" y="876"/>
                </a:cubicBezTo>
                <a:lnTo>
                  <a:pt x="3473" y="849"/>
                </a:lnTo>
                <a:cubicBezTo>
                  <a:pt x="3515" y="826"/>
                  <a:pt x="3546" y="790"/>
                  <a:pt x="3566" y="739"/>
                </a:cubicBezTo>
                <a:lnTo>
                  <a:pt x="3566" y="685"/>
                </a:lnTo>
                <a:cubicBezTo>
                  <a:pt x="3560" y="649"/>
                  <a:pt x="3509" y="609"/>
                  <a:pt x="3411" y="564"/>
                </a:cubicBezTo>
                <a:lnTo>
                  <a:pt x="3382" y="567"/>
                </a:lnTo>
                <a:close/>
                <a:moveTo>
                  <a:pt x="3478" y="708"/>
                </a:moveTo>
                <a:lnTo>
                  <a:pt x="3484" y="708"/>
                </a:lnTo>
                <a:lnTo>
                  <a:pt x="3490" y="714"/>
                </a:lnTo>
                <a:cubicBezTo>
                  <a:pt x="3450" y="801"/>
                  <a:pt x="3413" y="843"/>
                  <a:pt x="3380" y="843"/>
                </a:cubicBezTo>
                <a:lnTo>
                  <a:pt x="3357" y="835"/>
                </a:lnTo>
                <a:lnTo>
                  <a:pt x="3357" y="829"/>
                </a:lnTo>
                <a:cubicBezTo>
                  <a:pt x="3416" y="750"/>
                  <a:pt x="3456" y="708"/>
                  <a:pt x="3478" y="708"/>
                </a:cubicBezTo>
                <a:close/>
                <a:moveTo>
                  <a:pt x="375" y="1147"/>
                </a:moveTo>
                <a:cubicBezTo>
                  <a:pt x="372" y="1187"/>
                  <a:pt x="347" y="1263"/>
                  <a:pt x="257" y="1263"/>
                </a:cubicBezTo>
                <a:cubicBezTo>
                  <a:pt x="178" y="1263"/>
                  <a:pt x="116" y="1206"/>
                  <a:pt x="116" y="1088"/>
                </a:cubicBezTo>
                <a:cubicBezTo>
                  <a:pt x="116" y="981"/>
                  <a:pt x="169" y="913"/>
                  <a:pt x="257" y="913"/>
                </a:cubicBezTo>
                <a:cubicBezTo>
                  <a:pt x="330" y="913"/>
                  <a:pt x="364" y="967"/>
                  <a:pt x="370" y="1003"/>
                </a:cubicBezTo>
                <a:lnTo>
                  <a:pt x="480" y="1003"/>
                </a:lnTo>
                <a:cubicBezTo>
                  <a:pt x="474" y="938"/>
                  <a:pt x="420" y="818"/>
                  <a:pt x="257" y="818"/>
                </a:cubicBezTo>
                <a:cubicBezTo>
                  <a:pt x="99" y="818"/>
                  <a:pt x="0" y="936"/>
                  <a:pt x="0" y="1088"/>
                </a:cubicBezTo>
                <a:cubicBezTo>
                  <a:pt x="0" y="1252"/>
                  <a:pt x="104" y="1359"/>
                  <a:pt x="257" y="1359"/>
                </a:cubicBezTo>
                <a:cubicBezTo>
                  <a:pt x="429" y="1359"/>
                  <a:pt x="482" y="1221"/>
                  <a:pt x="485" y="1147"/>
                </a:cubicBezTo>
                <a:lnTo>
                  <a:pt x="375" y="1147"/>
                </a:lnTo>
                <a:close/>
                <a:moveTo>
                  <a:pt x="646" y="826"/>
                </a:moveTo>
                <a:lnTo>
                  <a:pt x="539" y="826"/>
                </a:lnTo>
                <a:lnTo>
                  <a:pt x="539" y="919"/>
                </a:lnTo>
                <a:lnTo>
                  <a:pt x="649" y="919"/>
                </a:lnTo>
                <a:lnTo>
                  <a:pt x="649" y="826"/>
                </a:lnTo>
                <a:lnTo>
                  <a:pt x="646" y="826"/>
                </a:lnTo>
                <a:close/>
                <a:moveTo>
                  <a:pt x="646" y="969"/>
                </a:moveTo>
                <a:lnTo>
                  <a:pt x="539" y="969"/>
                </a:lnTo>
                <a:lnTo>
                  <a:pt x="539" y="1345"/>
                </a:lnTo>
                <a:lnTo>
                  <a:pt x="649" y="1345"/>
                </a:lnTo>
                <a:lnTo>
                  <a:pt x="649" y="969"/>
                </a:lnTo>
                <a:lnTo>
                  <a:pt x="646" y="969"/>
                </a:lnTo>
                <a:close/>
                <a:moveTo>
                  <a:pt x="703" y="1068"/>
                </a:moveTo>
                <a:cubicBezTo>
                  <a:pt x="703" y="1147"/>
                  <a:pt x="773" y="1173"/>
                  <a:pt x="813" y="1181"/>
                </a:cubicBezTo>
                <a:cubicBezTo>
                  <a:pt x="824" y="1184"/>
                  <a:pt x="852" y="1189"/>
                  <a:pt x="861" y="1192"/>
                </a:cubicBezTo>
                <a:cubicBezTo>
                  <a:pt x="900" y="1201"/>
                  <a:pt x="937" y="1209"/>
                  <a:pt x="937" y="1240"/>
                </a:cubicBezTo>
                <a:cubicBezTo>
                  <a:pt x="937" y="1263"/>
                  <a:pt x="914" y="1280"/>
                  <a:pt x="869" y="1280"/>
                </a:cubicBezTo>
                <a:cubicBezTo>
                  <a:pt x="827" y="1280"/>
                  <a:pt x="799" y="1257"/>
                  <a:pt x="796" y="1221"/>
                </a:cubicBezTo>
                <a:lnTo>
                  <a:pt x="691" y="1221"/>
                </a:lnTo>
                <a:cubicBezTo>
                  <a:pt x="694" y="1260"/>
                  <a:pt x="717" y="1353"/>
                  <a:pt x="869" y="1353"/>
                </a:cubicBezTo>
                <a:cubicBezTo>
                  <a:pt x="1010" y="1353"/>
                  <a:pt x="1050" y="1277"/>
                  <a:pt x="1050" y="1232"/>
                </a:cubicBezTo>
                <a:cubicBezTo>
                  <a:pt x="1050" y="1181"/>
                  <a:pt x="1019" y="1139"/>
                  <a:pt x="923" y="1116"/>
                </a:cubicBezTo>
                <a:cubicBezTo>
                  <a:pt x="917" y="1113"/>
                  <a:pt x="886" y="1108"/>
                  <a:pt x="875" y="1105"/>
                </a:cubicBezTo>
                <a:cubicBezTo>
                  <a:pt x="827" y="1094"/>
                  <a:pt x="813" y="1085"/>
                  <a:pt x="813" y="1060"/>
                </a:cubicBezTo>
                <a:cubicBezTo>
                  <a:pt x="813" y="1040"/>
                  <a:pt x="838" y="1029"/>
                  <a:pt x="863" y="1029"/>
                </a:cubicBezTo>
                <a:cubicBezTo>
                  <a:pt x="923" y="1029"/>
                  <a:pt x="934" y="1060"/>
                  <a:pt x="937" y="1077"/>
                </a:cubicBezTo>
                <a:lnTo>
                  <a:pt x="1041" y="1077"/>
                </a:lnTo>
                <a:cubicBezTo>
                  <a:pt x="1038" y="1040"/>
                  <a:pt x="1010" y="961"/>
                  <a:pt x="863" y="961"/>
                </a:cubicBezTo>
                <a:cubicBezTo>
                  <a:pt x="745" y="961"/>
                  <a:pt x="703" y="1020"/>
                  <a:pt x="703" y="1068"/>
                </a:cubicBezTo>
                <a:close/>
                <a:moveTo>
                  <a:pt x="1357" y="1209"/>
                </a:moveTo>
                <a:cubicBezTo>
                  <a:pt x="1349" y="1243"/>
                  <a:pt x="1326" y="1280"/>
                  <a:pt x="1278" y="1280"/>
                </a:cubicBezTo>
                <a:cubicBezTo>
                  <a:pt x="1219" y="1280"/>
                  <a:pt x="1191" y="1229"/>
                  <a:pt x="1191" y="1158"/>
                </a:cubicBezTo>
                <a:cubicBezTo>
                  <a:pt x="1191" y="1105"/>
                  <a:pt x="1211" y="1037"/>
                  <a:pt x="1278" y="1037"/>
                </a:cubicBezTo>
                <a:cubicBezTo>
                  <a:pt x="1321" y="1037"/>
                  <a:pt x="1346" y="1068"/>
                  <a:pt x="1354" y="1099"/>
                </a:cubicBezTo>
                <a:lnTo>
                  <a:pt x="1462" y="1099"/>
                </a:lnTo>
                <a:cubicBezTo>
                  <a:pt x="1456" y="1040"/>
                  <a:pt x="1411" y="958"/>
                  <a:pt x="1278" y="958"/>
                </a:cubicBezTo>
                <a:cubicBezTo>
                  <a:pt x="1160" y="958"/>
                  <a:pt x="1078" y="1035"/>
                  <a:pt x="1078" y="1156"/>
                </a:cubicBezTo>
                <a:cubicBezTo>
                  <a:pt x="1078" y="1278"/>
                  <a:pt x="1160" y="1353"/>
                  <a:pt x="1278" y="1353"/>
                </a:cubicBezTo>
                <a:cubicBezTo>
                  <a:pt x="1417" y="1353"/>
                  <a:pt x="1456" y="1266"/>
                  <a:pt x="1462" y="1206"/>
                </a:cubicBezTo>
                <a:lnTo>
                  <a:pt x="1357" y="1206"/>
                </a:lnTo>
                <a:lnTo>
                  <a:pt x="1357" y="1209"/>
                </a:lnTo>
                <a:close/>
                <a:moveTo>
                  <a:pt x="1693" y="1356"/>
                </a:moveTo>
                <a:cubicBezTo>
                  <a:pt x="1809" y="1356"/>
                  <a:pt x="1893" y="1280"/>
                  <a:pt x="1893" y="1158"/>
                </a:cubicBezTo>
                <a:cubicBezTo>
                  <a:pt x="1893" y="1034"/>
                  <a:pt x="1809" y="961"/>
                  <a:pt x="1693" y="961"/>
                </a:cubicBezTo>
                <a:cubicBezTo>
                  <a:pt x="1575" y="961"/>
                  <a:pt x="1493" y="1037"/>
                  <a:pt x="1493" y="1158"/>
                </a:cubicBezTo>
                <a:cubicBezTo>
                  <a:pt x="1493" y="1280"/>
                  <a:pt x="1575" y="1356"/>
                  <a:pt x="1693" y="1356"/>
                </a:cubicBezTo>
                <a:close/>
                <a:moveTo>
                  <a:pt x="1778" y="1158"/>
                </a:moveTo>
                <a:cubicBezTo>
                  <a:pt x="1778" y="1221"/>
                  <a:pt x="1752" y="1280"/>
                  <a:pt x="1690" y="1280"/>
                </a:cubicBezTo>
                <a:cubicBezTo>
                  <a:pt x="1631" y="1280"/>
                  <a:pt x="1603" y="1229"/>
                  <a:pt x="1603" y="1158"/>
                </a:cubicBezTo>
                <a:cubicBezTo>
                  <a:pt x="1603" y="1108"/>
                  <a:pt x="1623" y="1037"/>
                  <a:pt x="1690" y="1037"/>
                </a:cubicBezTo>
                <a:cubicBezTo>
                  <a:pt x="1752" y="1037"/>
                  <a:pt x="1778" y="1096"/>
                  <a:pt x="1778" y="1158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txBody>
          <a:bodyPr wrap="none" anchor="ctr"/>
          <a:lstStyle/>
          <a:p>
            <a:endParaRPr lang="en-US" sz="2400">
              <a:latin typeface="CiscoSansTT Light" panose="020B0503020201020303" pitchFamily="34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 bwMode="black">
          <a:xfrm>
            <a:off x="593881" y="3782009"/>
            <a:ext cx="11009376" cy="1280160"/>
          </a:xfrm>
        </p:spPr>
        <p:txBody>
          <a:bodyPr anchor="t" anchorCtr="0"/>
          <a:lstStyle>
            <a:lvl1pPr marL="0" indent="0" algn="l" defTabSz="91226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 lang="en-US" sz="4267" b="0" i="0" u="none" kern="1200" spc="0" baseline="0" dirty="0">
                <a:solidFill>
                  <a:schemeClr val="bg2"/>
                </a:solidFill>
                <a:latin typeface="CiscoSansTT Light" panose="020B0503020201020303" pitchFamily="34" charset="0"/>
                <a:ea typeface="CiscoSansTT Light" panose="020B0503020201020303" pitchFamily="34" charset="0"/>
                <a:cs typeface="CiscoSansTT Light" panose="020B0503020201020303" pitchFamily="34" charset="0"/>
              </a:defRPr>
            </a:lvl1pPr>
          </a:lstStyle>
          <a:p>
            <a:r>
              <a:rPr lang="en-US"/>
              <a:t>Video</a:t>
            </a:r>
            <a:br>
              <a:rPr lang="en-US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11000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75488" y="290287"/>
            <a:ext cx="11350752" cy="102057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2871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Segue_White">
    <p:bg>
      <p:bgPr>
        <a:solidFill>
          <a:srgbClr val="3347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5">
            <a:extLst>
              <a:ext uri="{FF2B5EF4-FFF2-40B4-BE49-F238E27FC236}">
                <a16:creationId xmlns:a16="http://schemas.microsoft.com/office/drawing/2014/main" id="{F9883D44-DFF1-024D-84ED-46D74F0E1E98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583688" y="455086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b="0" i="0">
                <a:solidFill>
                  <a:schemeClr val="bg1"/>
                </a:solidFill>
                <a:latin typeface="CiscoSansTT Light" panose="020B0503020201020303" pitchFamily="34" charset="0"/>
              </a:defRPr>
            </a:lvl1pPr>
          </a:lstStyle>
          <a:p>
            <a:pPr lvl="0"/>
            <a:r>
              <a:rPr lang="en-GB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403646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142315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2400" b="0" i="0">
                <a:solidFill>
                  <a:schemeClr val="bg1">
                    <a:lumMod val="75000"/>
                  </a:schemeClr>
                </a:solidFill>
                <a:latin typeface="+mn-lt"/>
                <a:cs typeface="CiscoSansTT ExtraLight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Speaker Name</a:t>
            </a:r>
            <a:endParaRPr lang="en-US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430226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798350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058205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GB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3296223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333" b="0" i="0" spc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 Goes Here</a:t>
            </a:r>
            <a:endParaRPr lang="en-US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625995" y="521745"/>
            <a:ext cx="1060704" cy="563500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637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4595945"/>
            <a:ext cx="11061895" cy="684964"/>
          </a:xfrm>
          <a:prstGeom prst="rect">
            <a:avLst/>
          </a:prstGeom>
        </p:spPr>
        <p:txBody>
          <a:bodyPr lIns="91420" tIns="45710" rIns="91420" bIns="45710" anchor="t" anchorCtr="0">
            <a:noAutofit/>
          </a:bodyPr>
          <a:lstStyle>
            <a:lvl1pPr marL="0" marR="0" indent="0" algn="l" defTabSz="912261" rtl="0" eaLnBrk="1" fontAlgn="base" latinLnBrk="0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tabLst/>
              <a:defRPr sz="2133" b="0" i="0">
                <a:solidFill>
                  <a:schemeClr val="bg1">
                    <a:lumMod val="75000"/>
                  </a:schemeClr>
                </a:solidFill>
                <a:latin typeface="+mn-lt"/>
                <a:cs typeface="CiscoSansTT ExtraLight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2261" rtl="0" eaLnBrk="1" fontAlgn="base" latinLnBrk="0" hangingPunct="1">
              <a:lnSpc>
                <a:spcPct val="95000"/>
              </a:lnSpc>
              <a:spcBef>
                <a:spcPts val="1433"/>
              </a:spcBef>
              <a:spcAft>
                <a:spcPct val="0"/>
              </a:spcAft>
              <a:buClr>
                <a:schemeClr val="tx2"/>
              </a:buClr>
              <a:buSzPct val="90000"/>
              <a:buFont typeface="Arial" charset="0"/>
              <a:buNone/>
              <a:tabLst/>
              <a:defRPr/>
            </a:pPr>
            <a:r>
              <a:rPr lang="en-GB"/>
              <a:t>Speaker Name</a:t>
            </a:r>
            <a:endParaRPr lang="en-US"/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17723" y="6270539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333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3628385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GB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2866403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333" b="0" i="0" spc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</a:lstStyle>
          <a:p>
            <a:r>
              <a:rPr lang="en-GB"/>
              <a:t>Presentation Title Goes Here</a:t>
            </a:r>
            <a:endParaRPr lang="en-US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625995" y="521745"/>
            <a:ext cx="1060704" cy="563500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66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bg1">
                    <a:lumMod val="75000"/>
                  </a:schemeClr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/>
              <a:t>Section Title Goes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57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gu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/>
              <a:t>Section Title Goes Here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55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804747">
              <a:lnSpc>
                <a:spcPct val="100000"/>
              </a:lnSpc>
              <a:spcBef>
                <a:spcPct val="50000"/>
              </a:spcBef>
              <a:buNone/>
              <a:defRPr sz="2933" b="0" i="0">
                <a:solidFill>
                  <a:schemeClr val="bg1">
                    <a:lumMod val="75000"/>
                  </a:schemeClr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3897" y="2054069"/>
            <a:ext cx="10629664" cy="3038449"/>
          </a:xfrm>
          <a:prstGeom prst="rect">
            <a:avLst/>
          </a:prstGeom>
        </p:spPr>
        <p:txBody>
          <a:bodyPr>
            <a:noAutofit/>
          </a:bodyPr>
          <a:lstStyle>
            <a:lvl1pPr marL="244794" indent="-533277" algn="l">
              <a:lnSpc>
                <a:spcPct val="90000"/>
              </a:lnSpc>
              <a:defRPr sz="5333" b="0" i="1" spc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32120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804747">
              <a:lnSpc>
                <a:spcPct val="100000"/>
              </a:lnSpc>
              <a:spcBef>
                <a:spcPct val="50000"/>
              </a:spcBef>
              <a:buNone/>
              <a:defRPr sz="2933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3897" y="2054069"/>
            <a:ext cx="10629664" cy="3038449"/>
          </a:xfrm>
          <a:prstGeom prst="rect">
            <a:avLst/>
          </a:prstGeom>
        </p:spPr>
        <p:txBody>
          <a:bodyPr>
            <a:noAutofit/>
          </a:bodyPr>
          <a:lstStyle>
            <a:lvl1pPr marL="244794" indent="-533277" algn="l">
              <a:lnSpc>
                <a:spcPct val="90000"/>
              </a:lnSpc>
              <a:defRPr sz="5333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3886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29.xml"/><Relationship Id="rId3" Type="http://schemas.openxmlformats.org/officeDocument/2006/relationships/slideLayout" Target="../slideLayouts/slideLayout6.xml"/><Relationship Id="rId21" Type="http://schemas.openxmlformats.org/officeDocument/2006/relationships/slideLayout" Target="../slideLayouts/slideLayout24.xml"/><Relationship Id="rId34" Type="http://schemas.openxmlformats.org/officeDocument/2006/relationships/slideLayout" Target="../slideLayouts/slideLayout37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20.xml"/><Relationship Id="rId25" Type="http://schemas.openxmlformats.org/officeDocument/2006/relationships/slideLayout" Target="../slideLayouts/slideLayout28.xml"/><Relationship Id="rId33" Type="http://schemas.openxmlformats.org/officeDocument/2006/relationships/slideLayout" Target="../slideLayouts/slideLayout36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3.xml"/><Relationship Id="rId29" Type="http://schemas.openxmlformats.org/officeDocument/2006/relationships/slideLayout" Target="../slideLayouts/slideLayout32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24" Type="http://schemas.openxmlformats.org/officeDocument/2006/relationships/slideLayout" Target="../slideLayouts/slideLayout27.xml"/><Relationship Id="rId32" Type="http://schemas.openxmlformats.org/officeDocument/2006/relationships/slideLayout" Target="../slideLayouts/slideLayout35.xml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23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31.xml"/><Relationship Id="rId36" Type="http://schemas.openxmlformats.org/officeDocument/2006/relationships/theme" Target="../theme/theme2.xml"/><Relationship Id="rId10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22.xml"/><Relationship Id="rId31" Type="http://schemas.openxmlformats.org/officeDocument/2006/relationships/slideLayout" Target="../slideLayouts/slideLayout34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Relationship Id="rId22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33.xml"/><Relationship Id="rId35" Type="http://schemas.openxmlformats.org/officeDocument/2006/relationships/slideLayout" Target="../slideLayouts/slideLayout38.xml"/><Relationship Id="rId8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251886"/>
            <a:ext cx="11009376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432267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733" b="0" i="0" u="none" kern="1200" dirty="0">
          <a:solidFill>
            <a:schemeClr val="tx2"/>
          </a:solidFill>
          <a:latin typeface="CiscoSansTT Light" panose="020B0503020201020303" pitchFamily="34" charset="0"/>
          <a:ea typeface="CiscoSansTT Thin" charset="0"/>
          <a:cs typeface="CiscoSansTT Thin" charset="0"/>
        </a:defRPr>
      </a:lvl1pPr>
      <a:lvl2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5pPr>
      <a:lvl6pPr marL="609585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6pPr>
      <a:lvl7pPr marL="1219170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7pPr>
      <a:lvl8pPr marL="1828754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8pPr>
      <a:lvl9pPr marL="2438339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78" indent="-226478" algn="l" defTabSz="912261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8355" indent="-287859" algn="l" defTabSz="912261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8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5719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70967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6214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51779" indent="-228588" algn="l" defTabSz="914346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761" indent="-228557" algn="l" defTabSz="914346" rtl="0" eaLnBrk="1" latinLnBrk="0" hangingPunct="1">
        <a:spcBef>
          <a:spcPts val="800"/>
        </a:spcBef>
        <a:buFont typeface="Arial" pitchFamily="34" charset="0"/>
        <a:buChar char="•"/>
        <a:defRPr sz="1067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213" indent="0" algn="l" defTabSz="914346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4" indent="-228588" algn="l" defTabSz="91434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7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46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1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92">
          <p15:clr>
            <a:srgbClr val="F26B43"/>
          </p15:clr>
        </p15:guide>
        <p15:guide id="2" pos="336">
          <p15:clr>
            <a:srgbClr val="F26B43"/>
          </p15:clr>
        </p15:guide>
        <p15:guide id="3" pos="5424">
          <p15:clr>
            <a:srgbClr val="F26B43"/>
          </p15:clr>
        </p15:guide>
        <p15:guide id="4" orient="horz" pos="757">
          <p15:clr>
            <a:srgbClr val="F26B43"/>
          </p15:clr>
        </p15:guide>
        <p15:guide id="5" orient="horz" pos="324">
          <p15:clr>
            <a:srgbClr val="F26B43"/>
          </p15:clr>
        </p15:guide>
        <p15:guide id="6" pos="2876">
          <p15:clr>
            <a:srgbClr val="F26B43"/>
          </p15:clr>
        </p15:guide>
        <p15:guide id="7" orient="horz" pos="1620">
          <p15:clr>
            <a:srgbClr val="F26B43"/>
          </p15:clr>
        </p15:guide>
        <p15:guide id="9" orient="horz" pos="507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881164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  <p:sldLayoutId id="2147483687" r:id="rId23"/>
    <p:sldLayoutId id="2147483688" r:id="rId24"/>
    <p:sldLayoutId id="2147483689" r:id="rId25"/>
    <p:sldLayoutId id="2147483690" r:id="rId26"/>
    <p:sldLayoutId id="2147483691" r:id="rId27"/>
    <p:sldLayoutId id="2147483692" r:id="rId28"/>
    <p:sldLayoutId id="2147483693" r:id="rId29"/>
    <p:sldLayoutId id="2147483694" r:id="rId30"/>
    <p:sldLayoutId id="2147483695" r:id="rId31"/>
    <p:sldLayoutId id="2147483696" r:id="rId32"/>
    <p:sldLayoutId id="2147483697" r:id="rId33"/>
    <p:sldLayoutId id="2147483698" r:id="rId34"/>
    <p:sldLayoutId id="2147483699" r:id="rId3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733" b="0" i="0" u="none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5pPr>
      <a:lvl6pPr marL="609585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6pPr>
      <a:lvl7pPr marL="1219170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7pPr>
      <a:lvl8pPr marL="1828754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8pPr>
      <a:lvl9pPr marL="2438339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78" indent="-226478" algn="l" defTabSz="912261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8355" indent="-287859" algn="l" defTabSz="912261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8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5719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70967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6214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51779" indent="-228588" algn="l" defTabSz="914346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761" indent="-228557" algn="l" defTabSz="914346" rtl="0" eaLnBrk="1" latinLnBrk="0" hangingPunct="1">
        <a:spcBef>
          <a:spcPts val="800"/>
        </a:spcBef>
        <a:buFont typeface="Arial" pitchFamily="34" charset="0"/>
        <a:buChar char="•"/>
        <a:defRPr sz="1067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213" indent="0" algn="l" defTabSz="914346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4" indent="-228588" algn="l" defTabSz="91434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7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46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1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92">
          <p15:clr>
            <a:srgbClr val="F26B43"/>
          </p15:clr>
        </p15:guide>
        <p15:guide id="2" pos="336">
          <p15:clr>
            <a:srgbClr val="F26B43"/>
          </p15:clr>
        </p15:guide>
        <p15:guide id="3" pos="5448">
          <p15:clr>
            <a:srgbClr val="F26B43"/>
          </p15:clr>
        </p15:guide>
        <p15:guide id="4" orient="horz" pos="757">
          <p15:clr>
            <a:srgbClr val="F26B43"/>
          </p15:clr>
        </p15:guide>
        <p15:guide id="5" orient="horz" pos="335">
          <p15:clr>
            <a:srgbClr val="F26B43"/>
          </p15:clr>
        </p15:guide>
        <p15:guide id="6" pos="2876">
          <p15:clr>
            <a:srgbClr val="F26B43"/>
          </p15:clr>
        </p15:guide>
        <p15:guide id="7" orient="horz" pos="1043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fakbar/meraki-ppe-detection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fakbar/meraki-ppe-detection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335A94-822C-2C4D-86D1-7E26C43163A5}"/>
              </a:ext>
            </a:extLst>
          </p:cNvPr>
          <p:cNvSpPr txBox="1"/>
          <p:nvPr/>
        </p:nvSpPr>
        <p:spPr>
          <a:xfrm>
            <a:off x="433705" y="542720"/>
            <a:ext cx="11374472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AU" sz="6400" b="1" dirty="0">
                <a:solidFill>
                  <a:srgbClr val="005073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Workplace </a:t>
            </a:r>
            <a:r>
              <a:rPr lang="en-AU" sz="6400" b="1" dirty="0">
                <a:solidFill>
                  <a:srgbClr val="6EBE4A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Safe</a:t>
            </a:r>
            <a:r>
              <a:rPr lang="en-AU" sz="6400" b="1" dirty="0">
                <a:solidFill>
                  <a:srgbClr val="005073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BFA53FD-78D6-5940-A8BE-CE75416F99C2}"/>
              </a:ext>
            </a:extLst>
          </p:cNvPr>
          <p:cNvSpPr txBox="1"/>
          <p:nvPr/>
        </p:nvSpPr>
        <p:spPr>
          <a:xfrm>
            <a:off x="433705" y="4668539"/>
            <a:ext cx="715979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AU" sz="2400" b="1" dirty="0">
                <a:solidFill>
                  <a:srgbClr val="005073"/>
                </a:solidFill>
                <a:latin typeface="CiscoSansTT Light"/>
                <a:ea typeface="ＭＳ Ｐゴシック" charset="0"/>
              </a:rPr>
              <a:t>Team Alvin: </a:t>
            </a:r>
            <a:r>
              <a:rPr lang="en-AU" sz="2400" b="1" dirty="0">
                <a:solidFill>
                  <a:srgbClr val="6EBE4A"/>
                </a:solidFill>
                <a:latin typeface="CiscoSansTT Light"/>
                <a:ea typeface="ＭＳ Ｐゴシック" charset="0"/>
              </a:rPr>
              <a:t>Akbar, Swati, Hung</a:t>
            </a:r>
            <a:endParaRPr lang="en-US" sz="2400" b="1" dirty="0">
              <a:solidFill>
                <a:srgbClr val="6EBE4A"/>
              </a:solidFill>
              <a:latin typeface="CiscoSansTT Light"/>
              <a:ea typeface="ＭＳ Ｐゴシック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005073"/>
                </a:solidFill>
                <a:latin typeface="CiscoSansTT Light"/>
                <a:ea typeface="ＭＳ Ｐゴシック" charset="0"/>
              </a:rPr>
              <a:t>FY22 ASIC Hackathon</a:t>
            </a:r>
            <a:endParaRPr lang="en-KR" sz="2400" b="1" dirty="0">
              <a:solidFill>
                <a:srgbClr val="005073"/>
              </a:solidFill>
              <a:latin typeface="CiscoSansTT Light"/>
              <a:ea typeface="ＭＳ Ｐゴシック" charset="0"/>
            </a:endParaRPr>
          </a:p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KR" sz="2400" b="1">
                <a:solidFill>
                  <a:srgbClr val="005073"/>
                </a:solidFill>
                <a:latin typeface="CiscoSansTT Light"/>
                <a:ea typeface="ＭＳ Ｐゴシック" charset="0"/>
              </a:rPr>
              <a:t>Submission Date: </a:t>
            </a:r>
            <a:r>
              <a:rPr lang="en-US" sz="2400" b="1" dirty="0">
                <a:solidFill>
                  <a:srgbClr val="005073"/>
                </a:solidFill>
                <a:latin typeface="CiscoSansTT Light"/>
                <a:ea typeface="ＭＳ Ｐゴシック" charset="0"/>
              </a:rPr>
              <a:t>2022/09/09</a:t>
            </a:r>
            <a:endParaRPr lang="en-KR" sz="2400" b="1" dirty="0">
              <a:solidFill>
                <a:srgbClr val="005073"/>
              </a:solidFill>
              <a:latin typeface="CiscoSansTT Light"/>
              <a:ea typeface="ＭＳ Ｐゴシック" charset="0"/>
            </a:endParaRPr>
          </a:p>
        </p:txBody>
      </p:sp>
      <p:pic>
        <p:nvPicPr>
          <p:cNvPr id="3" name="Picture 2" descr="A person wearing a hat&#10;&#10;Description automatically generated with low confidence">
            <a:extLst>
              <a:ext uri="{FF2B5EF4-FFF2-40B4-BE49-F238E27FC236}">
                <a16:creationId xmlns:a16="http://schemas.microsoft.com/office/drawing/2014/main" id="{0AD50DCB-3A09-7345-BA89-2B8BA7861CB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53" r="17155"/>
          <a:stretch/>
        </p:blipFill>
        <p:spPr>
          <a:xfrm>
            <a:off x="9421905" y="4168451"/>
            <a:ext cx="2473473" cy="2548900"/>
          </a:xfrm>
          <a:prstGeom prst="ellipse">
            <a:avLst/>
          </a:prstGeom>
        </p:spPr>
      </p:pic>
      <p:pic>
        <p:nvPicPr>
          <p:cNvPr id="6" name="Picture 5" descr="A picture containing person, wall, striped, hat&#10;&#10;Description automatically generated">
            <a:extLst>
              <a:ext uri="{FF2B5EF4-FFF2-40B4-BE49-F238E27FC236}">
                <a16:creationId xmlns:a16="http://schemas.microsoft.com/office/drawing/2014/main" id="{AD1261FD-9324-9742-80DA-FA1715250B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572" t="793" r="10554" b="821"/>
          <a:stretch/>
        </p:blipFill>
        <p:spPr>
          <a:xfrm>
            <a:off x="6400466" y="3481893"/>
            <a:ext cx="2473473" cy="2548899"/>
          </a:xfrm>
          <a:prstGeom prst="ellipse">
            <a:avLst/>
          </a:prstGeom>
        </p:spPr>
      </p:pic>
      <p:pic>
        <p:nvPicPr>
          <p:cNvPr id="9" name="Picture 8" descr="A person wearing a hard hat&#10;&#10;Description automatically generated with low confidence">
            <a:extLst>
              <a:ext uri="{FF2B5EF4-FFF2-40B4-BE49-F238E27FC236}">
                <a16:creationId xmlns:a16="http://schemas.microsoft.com/office/drawing/2014/main" id="{0C91CC4D-4131-834B-A83B-6B6409FD2B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160" t="19940" r="27124" b="1121"/>
          <a:stretch/>
        </p:blipFill>
        <p:spPr>
          <a:xfrm>
            <a:off x="8653031" y="1303117"/>
            <a:ext cx="2473473" cy="2495597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022015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1005ECA9-A2EB-6148-98C6-55275884A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4487162"/>
              </p:ext>
            </p:extLst>
          </p:nvPr>
        </p:nvGraphicFramePr>
        <p:xfrm>
          <a:off x="185529" y="636073"/>
          <a:ext cx="11961029" cy="6054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240">
                  <a:extLst>
                    <a:ext uri="{9D8B030D-6E8A-4147-A177-3AD203B41FA5}">
                      <a16:colId xmlns:a16="http://schemas.microsoft.com/office/drawing/2014/main" val="3486423665"/>
                    </a:ext>
                  </a:extLst>
                </a:gridCol>
                <a:gridCol w="5749048">
                  <a:extLst>
                    <a:ext uri="{9D8B030D-6E8A-4147-A177-3AD203B41FA5}">
                      <a16:colId xmlns:a16="http://schemas.microsoft.com/office/drawing/2014/main" val="3025078625"/>
                    </a:ext>
                  </a:extLst>
                </a:gridCol>
                <a:gridCol w="5942741">
                  <a:extLst>
                    <a:ext uri="{9D8B030D-6E8A-4147-A177-3AD203B41FA5}">
                      <a16:colId xmlns:a16="http://schemas.microsoft.com/office/drawing/2014/main" val="1783170600"/>
                    </a:ext>
                  </a:extLst>
                </a:gridCol>
              </a:tblGrid>
              <a:tr h="488947">
                <a:tc rowSpan="2"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KR" sz="2500"/>
                    </a:p>
                  </a:txBody>
                  <a:tcPr marL="121920" marR="121920" marT="60960" marB="60960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/>
                        <a:t>PPE Recognition with Lambda</a:t>
                      </a:r>
                      <a:endParaRPr lang="en-KR" sz="2500"/>
                    </a:p>
                  </a:txBody>
                  <a:tcPr marL="121920" marR="121920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5554023"/>
                  </a:ext>
                </a:extLst>
              </a:tr>
              <a:tr h="810354">
                <a:tc vMerge="1">
                  <a:txBody>
                    <a:bodyPr/>
                    <a:lstStyle/>
                    <a:p>
                      <a:pPr algn="ctr"/>
                      <a:endParaRPr lang="en-K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The snapshot triggers the Lambda script to run computer vision analysis (via </a:t>
                      </a:r>
                      <a:r>
                        <a:rPr lang="en-US" sz="1600" dirty="0" err="1"/>
                        <a:t>Rekognition</a:t>
                      </a:r>
                      <a:r>
                        <a:rPr lang="en-US" sz="1600" dirty="0"/>
                        <a:t>).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/>
                        <a:t>Logic conditions (MV location, PPE type, etc.) are checked to determine if there is a safety violation detected.</a:t>
                      </a:r>
                      <a:endParaRPr lang="en-KR" sz="1600" dirty="0"/>
                    </a:p>
                  </a:txBody>
                  <a:tcPr marL="121920" marR="121920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0035057"/>
                  </a:ext>
                </a:extLst>
              </a:tr>
              <a:tr h="4741306">
                <a:tc gridSpan="2">
                  <a:txBody>
                    <a:bodyPr/>
                    <a:lstStyle/>
                    <a:p>
                      <a:r>
                        <a:rPr lang="en-US" sz="2500" dirty="0"/>
                        <a:t>Logic Flow Diagram:</a:t>
                      </a:r>
                      <a:endParaRPr lang="en-KR" sz="25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Expected Outcome:</a:t>
                      </a:r>
                    </a:p>
                    <a:p>
                      <a:endParaRPr lang="en-US" sz="25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/>
                        <a:t>Snapshot triggers the Lambda script to run CV analysis.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8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/>
                        <a:t>Conditions are checked to determine possible PPE safety violation.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800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/>
                        <a:t>Checks are carried out for identity detection against facial database stored in S3</a:t>
                      </a:r>
                    </a:p>
                    <a:p>
                      <a:endParaRPr lang="en-US" sz="2500" dirty="0"/>
                    </a:p>
                    <a:p>
                      <a:endParaRPr lang="en-US" sz="2500" dirty="0"/>
                    </a:p>
                    <a:p>
                      <a:r>
                        <a:rPr lang="en-US" sz="2000" dirty="0"/>
                        <a:t>Code Repository:</a:t>
                      </a:r>
                    </a:p>
                    <a:p>
                      <a:r>
                        <a:rPr lang="en-US" sz="20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https://github.com/mfakbar/meraki-ppe-detection</a:t>
                      </a:r>
                      <a:endParaRPr lang="en-US" sz="2000" dirty="0"/>
                    </a:p>
                    <a:p>
                      <a:endParaRPr lang="en-KR" sz="25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8441397"/>
                  </a:ext>
                </a:extLst>
              </a:tr>
            </a:tbl>
          </a:graphicData>
        </a:graphic>
      </p:graphicFrame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D62F6F47-D676-E541-A8BA-B44482AC478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209"/>
          <a:stretch/>
        </p:blipFill>
        <p:spPr>
          <a:xfrm>
            <a:off x="3108618" y="2043953"/>
            <a:ext cx="2440081" cy="4410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263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1005ECA9-A2EB-6148-98C6-55275884A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6917649"/>
              </p:ext>
            </p:extLst>
          </p:nvPr>
        </p:nvGraphicFramePr>
        <p:xfrm>
          <a:off x="185529" y="636073"/>
          <a:ext cx="11297644" cy="60891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240">
                  <a:extLst>
                    <a:ext uri="{9D8B030D-6E8A-4147-A177-3AD203B41FA5}">
                      <a16:colId xmlns:a16="http://schemas.microsoft.com/office/drawing/2014/main" val="3486423665"/>
                    </a:ext>
                  </a:extLst>
                </a:gridCol>
                <a:gridCol w="5085663">
                  <a:extLst>
                    <a:ext uri="{9D8B030D-6E8A-4147-A177-3AD203B41FA5}">
                      <a16:colId xmlns:a16="http://schemas.microsoft.com/office/drawing/2014/main" val="3025078625"/>
                    </a:ext>
                  </a:extLst>
                </a:gridCol>
                <a:gridCol w="5942741">
                  <a:extLst>
                    <a:ext uri="{9D8B030D-6E8A-4147-A177-3AD203B41FA5}">
                      <a16:colId xmlns:a16="http://schemas.microsoft.com/office/drawing/2014/main" val="1783170600"/>
                    </a:ext>
                  </a:extLst>
                </a:gridCol>
              </a:tblGrid>
              <a:tr h="504492">
                <a:tc rowSpan="2">
                  <a:txBody>
                    <a:bodyPr/>
                    <a:lstStyle/>
                    <a:p>
                      <a:pPr algn="ctr"/>
                      <a:endParaRPr lang="en-K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/>
                        <a:t>Notification with </a:t>
                      </a:r>
                      <a:r>
                        <a:rPr lang="en-US" sz="2500" dirty="0" err="1"/>
                        <a:t>Webex</a:t>
                      </a:r>
                      <a:endParaRPr lang="en-KR" sz="2500"/>
                    </a:p>
                  </a:txBody>
                  <a:tcPr marL="121920" marR="121920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5554023"/>
                  </a:ext>
                </a:extLst>
              </a:tr>
              <a:tr h="963380">
                <a:tc vMerge="1">
                  <a:txBody>
                    <a:bodyPr/>
                    <a:lstStyle/>
                    <a:p>
                      <a:pPr algn="ctr"/>
                      <a:endParaRPr lang="en-K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71450" marR="0" lvl="0" indent="-17145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V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Webex alert card includes: Time and location of detection, list of missing PPEs, camera ID, snapshot of the detection.</a:t>
                      </a:r>
                    </a:p>
                    <a:p>
                      <a:pPr marL="171450" marR="0" lvl="0" indent="-17145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VN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alert is also sent to the violator if there is a facial identification match. </a:t>
                      </a:r>
                    </a:p>
                    <a:p>
                      <a:endParaRPr lang="en-KR" sz="2500" dirty="0"/>
                    </a:p>
                  </a:txBody>
                  <a:tcPr marL="121920" marR="121920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0035057"/>
                  </a:ext>
                </a:extLst>
              </a:tr>
              <a:tr h="4594036">
                <a:tc gridSpan="2">
                  <a:txBody>
                    <a:bodyPr/>
                    <a:lstStyle/>
                    <a:p>
                      <a:r>
                        <a:rPr lang="en-US" sz="2500" dirty="0"/>
                        <a:t>Logical Flow Diagram:</a:t>
                      </a:r>
                      <a:endParaRPr lang="en-KR" sz="25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500" dirty="0"/>
                        <a:t>Expected Outcome: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600" dirty="0" err="1"/>
                        <a:t>Webex</a:t>
                      </a:r>
                      <a:r>
                        <a:rPr lang="en-US" sz="1600" dirty="0"/>
                        <a:t> alert is sent to administrator with details. Including location, datetime, missing PPEs, person’s identity, camera ID:</a:t>
                      </a:r>
                    </a:p>
                    <a:p>
                      <a:endParaRPr lang="en-US" sz="2500" dirty="0"/>
                    </a:p>
                    <a:p>
                      <a:endParaRPr lang="en-KR" sz="25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8441397"/>
                  </a:ext>
                </a:extLst>
              </a:tr>
            </a:tbl>
          </a:graphicData>
        </a:graphic>
      </p:graphicFrame>
      <p:pic>
        <p:nvPicPr>
          <p:cNvPr id="7" name="Picture 6" descr="A picture containing text, screen, screenshot&#10;&#10;Description automatically generated">
            <a:extLst>
              <a:ext uri="{FF2B5EF4-FFF2-40B4-BE49-F238E27FC236}">
                <a16:creationId xmlns:a16="http://schemas.microsoft.com/office/drawing/2014/main" id="{8E152230-EA74-AA47-87A3-61658D08C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4741" y="3234690"/>
            <a:ext cx="3839420" cy="3402968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E8F49E11-2230-5D4C-8904-E4713D0FC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827" y="2751700"/>
            <a:ext cx="3839420" cy="3885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58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1005ECA9-A2EB-6148-98C6-55275884A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2255833"/>
              </p:ext>
            </p:extLst>
          </p:nvPr>
        </p:nvGraphicFramePr>
        <p:xfrm>
          <a:off x="185529" y="636072"/>
          <a:ext cx="11297644" cy="57455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240">
                  <a:extLst>
                    <a:ext uri="{9D8B030D-6E8A-4147-A177-3AD203B41FA5}">
                      <a16:colId xmlns:a16="http://schemas.microsoft.com/office/drawing/2014/main" val="3486423665"/>
                    </a:ext>
                  </a:extLst>
                </a:gridCol>
                <a:gridCol w="5085663">
                  <a:extLst>
                    <a:ext uri="{9D8B030D-6E8A-4147-A177-3AD203B41FA5}">
                      <a16:colId xmlns:a16="http://schemas.microsoft.com/office/drawing/2014/main" val="3025078625"/>
                    </a:ext>
                  </a:extLst>
                </a:gridCol>
                <a:gridCol w="5942741">
                  <a:extLst>
                    <a:ext uri="{9D8B030D-6E8A-4147-A177-3AD203B41FA5}">
                      <a16:colId xmlns:a16="http://schemas.microsoft.com/office/drawing/2014/main" val="1783170600"/>
                    </a:ext>
                  </a:extLst>
                </a:gridCol>
              </a:tblGrid>
              <a:tr h="518746">
                <a:tc rowSpan="2">
                  <a:txBody>
                    <a:bodyPr/>
                    <a:lstStyle/>
                    <a:p>
                      <a:pPr algn="ctr"/>
                      <a:endParaRPr lang="en-K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/>
                        <a:t>Database Log with MongoDB</a:t>
                      </a:r>
                      <a:endParaRPr lang="en-KR" sz="2500"/>
                    </a:p>
                  </a:txBody>
                  <a:tcPr marL="121920" marR="121920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555402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pPr algn="ctr"/>
                      <a:endParaRPr lang="en-K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endParaRPr lang="en-KR" sz="2500" dirty="0"/>
                    </a:p>
                  </a:txBody>
                  <a:tcPr marL="121920" marR="121920" marT="60960" marB="6096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0035057"/>
                  </a:ext>
                </a:extLst>
              </a:tr>
              <a:tr h="4723839">
                <a:tc gridSpan="2">
                  <a:txBody>
                    <a:bodyPr/>
                    <a:lstStyle/>
                    <a:p>
                      <a:pPr marL="0" marR="0" lvl="0" indent="0" algn="l" defTabSz="91434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Logical Flow Diagram:</a:t>
                      </a:r>
                      <a:endParaRPr lang="en-KR" sz="2400"/>
                    </a:p>
                    <a:p>
                      <a:endParaRPr lang="en-KR" sz="25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Expected Outcome: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/>
                        <a:t>Event details like time of occurrence, camera name on which violation was detected, etc. is extracted to MongoDB database for future investigation</a:t>
                      </a:r>
                    </a:p>
                    <a:p>
                      <a:endParaRPr lang="en-US" sz="2500" dirty="0"/>
                    </a:p>
                    <a:p>
                      <a:endParaRPr lang="en-US" sz="2500" dirty="0"/>
                    </a:p>
                    <a:p>
                      <a:endParaRPr lang="en-US" sz="2500" dirty="0"/>
                    </a:p>
                    <a:p>
                      <a:endParaRPr lang="en-US" sz="2500" dirty="0"/>
                    </a:p>
                    <a:p>
                      <a:endParaRPr lang="en-US" sz="25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8441397"/>
                  </a:ext>
                </a:extLst>
              </a:tr>
            </a:tbl>
          </a:graphicData>
        </a:graphic>
      </p:graphicFrame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578797C-F9C9-E447-8D03-4A269ACAF2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0"/>
          <a:stretch/>
        </p:blipFill>
        <p:spPr>
          <a:xfrm>
            <a:off x="6187440" y="3114727"/>
            <a:ext cx="4400550" cy="3107201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718FAD36-BC77-344A-BDB8-10CAC0A997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828" y="2180354"/>
            <a:ext cx="4176938" cy="404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04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ard Hat, Safety Hat, Construction, Hardhat, Industrial">
            <a:extLst>
              <a:ext uri="{FF2B5EF4-FFF2-40B4-BE49-F238E27FC236}">
                <a16:creationId xmlns:a16="http://schemas.microsoft.com/office/drawing/2014/main" id="{98AFD235-3774-C14E-B67F-63EC99CF0E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F46685E-9BD8-524B-B506-EE658BC0EF78}"/>
              </a:ext>
            </a:extLst>
          </p:cNvPr>
          <p:cNvSpPr txBox="1"/>
          <p:nvPr/>
        </p:nvSpPr>
        <p:spPr>
          <a:xfrm>
            <a:off x="491490" y="4480560"/>
            <a:ext cx="45491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6000" b="1" dirty="0">
                <a:solidFill>
                  <a:schemeClr val="tx1">
                    <a:lumMod val="10000"/>
                    <a:lumOff val="90000"/>
                  </a:schemeClr>
                </a:solidFill>
                <a:latin typeface="CiscoSans" panose="020B0503020201020303" pitchFamily="34" charset="0"/>
              </a:rPr>
              <a:t>Thank You, Stay Safe.</a:t>
            </a:r>
          </a:p>
        </p:txBody>
      </p:sp>
    </p:spTree>
    <p:extLst>
      <p:ext uri="{BB962C8B-B14F-4D97-AF65-F5344CB8AC3E}">
        <p14:creationId xmlns:p14="http://schemas.microsoft.com/office/powerpoint/2010/main" val="2684555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25D8FD7-63FA-9D4B-BDED-6B32D62D6E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72764" y="2576792"/>
            <a:ext cx="5997387" cy="1704415"/>
          </a:xfrm>
        </p:spPr>
        <p:txBody>
          <a:bodyPr/>
          <a:lstStyle/>
          <a:p>
            <a:pPr marL="76199" indent="0">
              <a:buNone/>
            </a:pPr>
            <a:r>
              <a:rPr lang="en-US" sz="2400" i="1" dirty="0"/>
              <a:t>Our goal is to transform the manual and time-consuming task of verifying personal protective equipment (PPE) with the help of cloud computing, computer vision, and intelligence.</a:t>
            </a:r>
          </a:p>
          <a:p>
            <a:endParaRPr lang="en-VN" sz="24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8686770-CA14-F143-B2B0-3FD0757A0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764" y="1610195"/>
            <a:ext cx="5997387" cy="739923"/>
          </a:xfrm>
        </p:spPr>
        <p:txBody>
          <a:bodyPr/>
          <a:lstStyle/>
          <a:p>
            <a:r>
              <a:rPr lang="en-VN" dirty="0"/>
              <a:t>Goal of Project</a:t>
            </a:r>
          </a:p>
        </p:txBody>
      </p:sp>
      <p:pic>
        <p:nvPicPr>
          <p:cNvPr id="1030" name="Picture 6" descr="500+ Factory Worker Pictures [HD] | Download Free Images on Unsplash">
            <a:extLst>
              <a:ext uri="{FF2B5EF4-FFF2-40B4-BE49-F238E27FC236}">
                <a16:creationId xmlns:a16="http://schemas.microsoft.com/office/drawing/2014/main" id="{6D0604DC-945C-C949-8709-FE549696D6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5450" y="0"/>
            <a:ext cx="41465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7670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BA1D384-A0FD-C54F-8160-987C41A92D59}"/>
              </a:ext>
            </a:extLst>
          </p:cNvPr>
          <p:cNvSpPr txBox="1"/>
          <p:nvPr/>
        </p:nvSpPr>
        <p:spPr>
          <a:xfrm>
            <a:off x="1866922" y="5499252"/>
            <a:ext cx="8448385" cy="90366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VN" sz="2000" dirty="0"/>
              <a:t>The solution automatically sends alert</a:t>
            </a:r>
            <a:r>
              <a:rPr lang="en-US" sz="2000" dirty="0"/>
              <a:t>s</a:t>
            </a:r>
            <a:r>
              <a:rPr lang="en-VN" sz="2000" dirty="0"/>
              <a:t> to administrator and violator when </a:t>
            </a:r>
            <a:r>
              <a:rPr lang="en-US" sz="2000" dirty="0"/>
              <a:t>safety</a:t>
            </a:r>
            <a:r>
              <a:rPr lang="en-VN" sz="2000" dirty="0"/>
              <a:t> gear</a:t>
            </a:r>
            <a:r>
              <a:rPr lang="en-US" sz="2000" dirty="0"/>
              <a:t> violations are</a:t>
            </a:r>
            <a:r>
              <a:rPr lang="en-VN" sz="2000" dirty="0"/>
              <a:t> detected</a:t>
            </a:r>
            <a:r>
              <a:rPr lang="en-US" sz="2000" dirty="0"/>
              <a:t> on camera.</a:t>
            </a:r>
            <a:endParaRPr lang="en-KR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7C5DAB-3B78-D741-921C-15B59D604BF9}"/>
              </a:ext>
            </a:extLst>
          </p:cNvPr>
          <p:cNvSpPr/>
          <p:nvPr/>
        </p:nvSpPr>
        <p:spPr>
          <a:xfrm>
            <a:off x="70211" y="2321152"/>
            <a:ext cx="12041808" cy="4434256"/>
          </a:xfrm>
          <a:prstGeom prst="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endParaRPr lang="en-KR" sz="2400" dirty="0">
              <a:solidFill>
                <a:srgbClr val="005073"/>
              </a:solidFill>
              <a:latin typeface="CiscoSansTT ExtraLight"/>
            </a:endParaRPr>
          </a:p>
        </p:txBody>
      </p:sp>
      <p:pic>
        <p:nvPicPr>
          <p:cNvPr id="65" name="Picture 64" descr="Timeline&#10;&#10;Description automatically generated">
            <a:extLst>
              <a:ext uri="{FF2B5EF4-FFF2-40B4-BE49-F238E27FC236}">
                <a16:creationId xmlns:a16="http://schemas.microsoft.com/office/drawing/2014/main" id="{251A695D-A8BE-A149-A60A-42EC2412BB32}"/>
              </a:ext>
            </a:extLst>
          </p:cNvPr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55"/>
          <a:stretch/>
        </p:blipFill>
        <p:spPr>
          <a:xfrm>
            <a:off x="1605130" y="1430868"/>
            <a:ext cx="8448385" cy="3931428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5781ACD-EBC1-1E4B-9835-E87991352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High Level Diagram:</a:t>
            </a:r>
          </a:p>
        </p:txBody>
      </p:sp>
    </p:spTree>
    <p:extLst>
      <p:ext uri="{BB962C8B-B14F-4D97-AF65-F5344CB8AC3E}">
        <p14:creationId xmlns:p14="http://schemas.microsoft.com/office/powerpoint/2010/main" val="2717407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7E819D-5109-EC4F-BE0B-DB16D6F4C5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2" y="1602317"/>
            <a:ext cx="6025467" cy="4519083"/>
          </a:xfrm>
        </p:spPr>
        <p:txBody>
          <a:bodyPr/>
          <a:lstStyle/>
          <a:p>
            <a:r>
              <a:rPr lang="en-US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Violations of safety regulation standards lead to </a:t>
            </a:r>
            <a:r>
              <a:rPr lang="en-US" sz="2000" dirty="0">
                <a:solidFill>
                  <a:srgbClr val="C00000"/>
                </a:solidFill>
              </a:rPr>
              <a:t>legal and financial issues</a:t>
            </a:r>
            <a:r>
              <a:rPr lang="en-US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for the organizations in many industries (manufacturing, health care, oil and gas, etc.). </a:t>
            </a:r>
          </a:p>
          <a:p>
            <a:r>
              <a:rPr lang="en-US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Unfortunate </a:t>
            </a:r>
            <a:r>
              <a:rPr lang="en-US" sz="2000" dirty="0">
                <a:solidFill>
                  <a:srgbClr val="C00000"/>
                </a:solidFill>
              </a:rPr>
              <a:t>workplace accidents </a:t>
            </a:r>
            <a:r>
              <a:rPr lang="en-US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happen without proper monitoring of personal protective equipment's (PPEs). Additionally, improper use of PPEs can endanger your employees.</a:t>
            </a:r>
          </a:p>
          <a:p>
            <a:r>
              <a:rPr lang="en-US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The traditional method of verifying PPE requires dedicated people positioned at all site’s ingress to check and notify employees/guest upon entry. This method is prone to </a:t>
            </a:r>
            <a:r>
              <a:rPr lang="en-US" sz="2000" dirty="0">
                <a:solidFill>
                  <a:srgbClr val="C00000"/>
                </a:solidFill>
              </a:rPr>
              <a:t>human error</a:t>
            </a:r>
            <a:r>
              <a:rPr lang="en-US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and </a:t>
            </a:r>
            <a:r>
              <a:rPr lang="en-US" sz="2000" dirty="0">
                <a:solidFill>
                  <a:srgbClr val="C00000"/>
                </a:solidFill>
              </a:rPr>
              <a:t>not scalable</a:t>
            </a:r>
            <a:r>
              <a:rPr lang="en-US" sz="2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.</a:t>
            </a:r>
          </a:p>
          <a:p>
            <a:endParaRPr lang="en-US" sz="2000" dirty="0"/>
          </a:p>
          <a:p>
            <a:endParaRPr lang="en-VN" sz="20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3C5D24C-82E6-BD41-BF5D-80A6DB9FA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Business Challenges:</a:t>
            </a:r>
          </a:p>
        </p:txBody>
      </p:sp>
      <p:pic>
        <p:nvPicPr>
          <p:cNvPr id="3074" name="Picture 2" descr="Fire Fighters, Respiratory Protection">
            <a:extLst>
              <a:ext uri="{FF2B5EF4-FFF2-40B4-BE49-F238E27FC236}">
                <a16:creationId xmlns:a16="http://schemas.microsoft.com/office/drawing/2014/main" id="{A95CBC0E-2AFA-4749-9F0C-E5C386BC15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38" r="38686"/>
          <a:stretch/>
        </p:blipFill>
        <p:spPr bwMode="auto">
          <a:xfrm>
            <a:off x="8182495" y="0"/>
            <a:ext cx="400950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3170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F24D1AA-79CB-5841-91BA-A5221CE9CC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2" y="1602317"/>
            <a:ext cx="6212416" cy="4519083"/>
          </a:xfrm>
        </p:spPr>
        <p:txBody>
          <a:bodyPr/>
          <a:lstStyle/>
          <a:p>
            <a:r>
              <a:rPr lang="en-US" sz="2000" dirty="0"/>
              <a:t>Only detects a </a:t>
            </a:r>
            <a:r>
              <a:rPr lang="en-US" sz="2000" dirty="0">
                <a:solidFill>
                  <a:schemeClr val="accent5"/>
                </a:solidFill>
              </a:rPr>
              <a:t>single type </a:t>
            </a:r>
            <a:r>
              <a:rPr lang="en-US" sz="2000" dirty="0"/>
              <a:t>of PPE gear</a:t>
            </a:r>
          </a:p>
          <a:p>
            <a:r>
              <a:rPr lang="en-US" sz="2000" dirty="0"/>
              <a:t>Only work with a </a:t>
            </a:r>
            <a:r>
              <a:rPr lang="en-US" sz="2000" dirty="0">
                <a:solidFill>
                  <a:schemeClr val="accent5"/>
                </a:solidFill>
              </a:rPr>
              <a:t>single camera</a:t>
            </a:r>
            <a:r>
              <a:rPr lang="en-US" sz="2000" dirty="0"/>
              <a:t>, does not scale in a realistic production environment.</a:t>
            </a:r>
          </a:p>
          <a:p>
            <a:r>
              <a:rPr lang="en-US" sz="2000" dirty="0"/>
              <a:t>Does not have automated notification to person with violation, which requires </a:t>
            </a:r>
            <a:r>
              <a:rPr lang="en-US" sz="2000" dirty="0">
                <a:solidFill>
                  <a:schemeClr val="accent5"/>
                </a:solidFill>
              </a:rPr>
              <a:t>additional human intervention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No data collection </a:t>
            </a:r>
            <a:r>
              <a:rPr lang="en-US" sz="2000" dirty="0"/>
              <a:t>mechanism for future analysis, investigation. </a:t>
            </a:r>
          </a:p>
          <a:p>
            <a:endParaRPr lang="en-US" dirty="0"/>
          </a:p>
          <a:p>
            <a:endParaRPr lang="en-V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C8E7715-AFD4-FC4C-8E4A-0B10E42E2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341" y="463398"/>
            <a:ext cx="11127317" cy="975783"/>
          </a:xfrm>
        </p:spPr>
        <p:txBody>
          <a:bodyPr/>
          <a:lstStyle/>
          <a:p>
            <a:pPr marL="76198" indent="0">
              <a:buNone/>
            </a:pPr>
            <a:r>
              <a:rPr lang="en-US" dirty="0"/>
              <a:t>Weaknesses in other detection solutions:</a:t>
            </a:r>
          </a:p>
        </p:txBody>
      </p:sp>
      <p:pic>
        <p:nvPicPr>
          <p:cNvPr id="4098" name="Picture 2" descr="Camera, Security, Crime, Screws, Glass, Observe">
            <a:extLst>
              <a:ext uri="{FF2B5EF4-FFF2-40B4-BE49-F238E27FC236}">
                <a16:creationId xmlns:a16="http://schemas.microsoft.com/office/drawing/2014/main" id="{3FEC9410-4E9E-4F45-89F2-C73EFBA21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9780" y="1531091"/>
            <a:ext cx="3795818" cy="3795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3802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C8E7715-AFD4-FC4C-8E4A-0B10E42E2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Our solution: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D50352C-DAC0-A64A-9F88-99DDF69E4B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6889658"/>
              </p:ext>
            </p:extLst>
          </p:nvPr>
        </p:nvGraphicFramePr>
        <p:xfrm>
          <a:off x="583688" y="1430869"/>
          <a:ext cx="10562623" cy="5132763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003380">
                  <a:extLst>
                    <a:ext uri="{9D8B030D-6E8A-4147-A177-3AD203B41FA5}">
                      <a16:colId xmlns:a16="http://schemas.microsoft.com/office/drawing/2014/main" val="3055881361"/>
                    </a:ext>
                  </a:extLst>
                </a:gridCol>
                <a:gridCol w="8559243">
                  <a:extLst>
                    <a:ext uri="{9D8B030D-6E8A-4147-A177-3AD203B41FA5}">
                      <a16:colId xmlns:a16="http://schemas.microsoft.com/office/drawing/2014/main" val="1194941979"/>
                    </a:ext>
                  </a:extLst>
                </a:gridCol>
              </a:tblGrid>
              <a:tr h="48548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5"/>
                          </a:solidFill>
                          <a:effectLst/>
                        </a:rPr>
                        <a:t>Hurdles</a:t>
                      </a:r>
                      <a:endParaRPr lang="en-US" sz="2000" dirty="0">
                        <a:solidFill>
                          <a:schemeClr val="accent5"/>
                        </a:solidFill>
                        <a:effectLst/>
                        <a:latin typeface=".AppleSystemUIFont"/>
                      </a:endParaRPr>
                    </a:p>
                  </a:txBody>
                  <a:tcPr marL="44586" marR="44586" marT="8917" marB="8917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2"/>
                          </a:solidFill>
                          <a:effectLst/>
                        </a:rPr>
                        <a:t>Solution</a:t>
                      </a:r>
                      <a:endParaRPr lang="en-US" sz="2000" dirty="0">
                        <a:solidFill>
                          <a:schemeClr val="accent2"/>
                        </a:solidFill>
                        <a:effectLst/>
                        <a:latin typeface=".AppleSystemUIFont"/>
                      </a:endParaRPr>
                    </a:p>
                  </a:txBody>
                  <a:tcPr marL="44586" marR="44586" marT="8917" marB="89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67789"/>
                  </a:ext>
                </a:extLst>
              </a:tr>
              <a:tr h="1237917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chemeClr val="accent5"/>
                          </a:solidFill>
                          <a:effectLst/>
                        </a:rPr>
                        <a:t>Single gear</a:t>
                      </a:r>
                      <a:endParaRPr lang="en-US" sz="1700" dirty="0">
                        <a:solidFill>
                          <a:schemeClr val="accent5"/>
                        </a:solidFill>
                        <a:effectLst/>
                        <a:latin typeface=".AppleSystemUIFont"/>
                      </a:endParaRPr>
                    </a:p>
                  </a:txBody>
                  <a:tcPr marL="44586" marR="44586" marT="8917" marB="8917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dirty="0">
                          <a:effectLst/>
                        </a:rPr>
                        <a:t>We leverage AWS </a:t>
                      </a:r>
                      <a:r>
                        <a:rPr lang="en-US" sz="1700" dirty="0" err="1">
                          <a:effectLst/>
                        </a:rPr>
                        <a:t>Rekognition</a:t>
                      </a:r>
                      <a:r>
                        <a:rPr lang="en-US" sz="1700" dirty="0">
                          <a:effectLst/>
                        </a:rPr>
                        <a:t> to provide detection for a </a:t>
                      </a:r>
                      <a:r>
                        <a:rPr lang="en-US" sz="1700" dirty="0">
                          <a:solidFill>
                            <a:schemeClr val="accent2"/>
                          </a:solidFill>
                          <a:effectLst/>
                        </a:rPr>
                        <a:t>wide range of PPEs;</a:t>
                      </a:r>
                      <a:r>
                        <a:rPr lang="en-US" sz="1700" dirty="0">
                          <a:effectLst/>
                        </a:rPr>
                        <a:t> including hard hats, gloves, masks, etc. Our solution can also detect if the equipment is equipped incorrectly.</a:t>
                      </a:r>
                      <a:endParaRPr lang="en-US" sz="1700" dirty="0">
                        <a:effectLst/>
                        <a:latin typeface=".AppleSystemUIFont"/>
                      </a:endParaRPr>
                    </a:p>
                  </a:txBody>
                  <a:tcPr marL="44586" marR="44586" marT="8917" marB="89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565740"/>
                  </a:ext>
                </a:extLst>
              </a:tr>
              <a:tr h="1237917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chemeClr val="accent5"/>
                          </a:solidFill>
                          <a:effectLst/>
                        </a:rPr>
                        <a:t>Single camera</a:t>
                      </a:r>
                      <a:endParaRPr lang="en-US" sz="1700" dirty="0">
                        <a:solidFill>
                          <a:schemeClr val="accent5"/>
                        </a:solidFill>
                        <a:effectLst/>
                        <a:latin typeface=".AppleSystemUIFont"/>
                      </a:endParaRPr>
                    </a:p>
                  </a:txBody>
                  <a:tcPr marL="44586" marR="44586" marT="8917" marB="8917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dirty="0">
                          <a:effectLst/>
                        </a:rPr>
                        <a:t>Our solution subscribes to </a:t>
                      </a:r>
                      <a:r>
                        <a:rPr lang="en-US" sz="1700" dirty="0">
                          <a:solidFill>
                            <a:schemeClr val="accent2"/>
                          </a:solidFill>
                          <a:effectLst/>
                        </a:rPr>
                        <a:t>multiple cameras </a:t>
                      </a:r>
                      <a:r>
                        <a:rPr lang="en-US" sz="1700" dirty="0">
                          <a:effectLst/>
                        </a:rPr>
                        <a:t>throughout the customer premises. Detection policies can be set for each camera depending on the type of PPE required for the site. </a:t>
                      </a:r>
                      <a:endParaRPr lang="en-US" sz="1700" dirty="0">
                        <a:effectLst/>
                        <a:latin typeface=".AppleSystemUIFont"/>
                      </a:endParaRPr>
                    </a:p>
                  </a:txBody>
                  <a:tcPr marL="44586" marR="44586" marT="8917" marB="89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269203"/>
                  </a:ext>
                </a:extLst>
              </a:tr>
              <a:tr h="1237917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chemeClr val="accent5"/>
                          </a:solidFill>
                          <a:effectLst/>
                        </a:rPr>
                        <a:t>No direct notification</a:t>
                      </a:r>
                      <a:endParaRPr lang="en-US" sz="1700" dirty="0">
                        <a:solidFill>
                          <a:schemeClr val="accent5"/>
                        </a:solidFill>
                        <a:effectLst/>
                        <a:latin typeface=".AppleSystemUIFont"/>
                      </a:endParaRPr>
                    </a:p>
                  </a:txBody>
                  <a:tcPr marL="44586" marR="44586" marT="8917" marB="8917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dirty="0">
                          <a:effectLst/>
                        </a:rPr>
                        <a:t>By incorporating </a:t>
                      </a:r>
                      <a:r>
                        <a:rPr lang="en-US" sz="1700" dirty="0">
                          <a:solidFill>
                            <a:schemeClr val="accent2"/>
                          </a:solidFill>
                          <a:effectLst/>
                        </a:rPr>
                        <a:t>facial recognition</a:t>
                      </a:r>
                      <a:r>
                        <a:rPr lang="en-US" sz="1700" dirty="0">
                          <a:effectLst/>
                        </a:rPr>
                        <a:t>, we can identify the identity of the employees violating PPE regulation, and directly notify them to adjust their equipment.</a:t>
                      </a:r>
                      <a:endParaRPr lang="en-US" sz="1700" dirty="0">
                        <a:effectLst/>
                        <a:latin typeface=".AppleSystemUIFont"/>
                      </a:endParaRPr>
                    </a:p>
                  </a:txBody>
                  <a:tcPr marL="44586" marR="44586" marT="8917" marB="89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2999273"/>
                  </a:ext>
                </a:extLst>
              </a:tr>
              <a:tr h="933532">
                <a:tc>
                  <a:txBody>
                    <a:bodyPr/>
                    <a:lstStyle/>
                    <a:p>
                      <a:pPr algn="ctr"/>
                      <a:r>
                        <a:rPr lang="en-US" sz="1700" dirty="0">
                          <a:solidFill>
                            <a:schemeClr val="accent5"/>
                          </a:solidFill>
                          <a:effectLst/>
                        </a:rPr>
                        <a:t>No data collection</a:t>
                      </a:r>
                      <a:endParaRPr lang="en-US" sz="1700" dirty="0">
                        <a:solidFill>
                          <a:schemeClr val="accent5"/>
                        </a:solidFill>
                        <a:effectLst/>
                        <a:latin typeface=".AppleSystemUIFont"/>
                      </a:endParaRPr>
                    </a:p>
                  </a:txBody>
                  <a:tcPr marL="44586" marR="44586" marT="8917" marB="8917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700" dirty="0">
                          <a:effectLst/>
                        </a:rPr>
                        <a:t>Captured events are </a:t>
                      </a:r>
                      <a:r>
                        <a:rPr lang="en-US" sz="1700" dirty="0">
                          <a:solidFill>
                            <a:schemeClr val="accent2"/>
                          </a:solidFill>
                          <a:effectLst/>
                        </a:rPr>
                        <a:t>logged to the database</a:t>
                      </a:r>
                      <a:r>
                        <a:rPr lang="en-US" sz="1700" dirty="0">
                          <a:effectLst/>
                        </a:rPr>
                        <a:t>, for any future analysis that the customer would like to perform.</a:t>
                      </a:r>
                      <a:endParaRPr lang="en-US" sz="1700" dirty="0">
                        <a:effectLst/>
                        <a:latin typeface=".AppleSystemUIFont"/>
                      </a:endParaRPr>
                    </a:p>
                  </a:txBody>
                  <a:tcPr marL="44586" marR="44586" marT="8917" marB="891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58398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9118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4E6F2-A37C-8A40-9610-DE0CA7988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Solution LLD Diagram: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7B48A83-126B-8A4B-BAAD-9BD636F3EA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9800" y="3232150"/>
            <a:ext cx="152400" cy="3937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8561B1D-455D-5140-AD1D-D8D791FBC2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9650" y="3422650"/>
            <a:ext cx="12700" cy="1270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976E7D5-B97E-0742-8E23-FE84DE247D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13" t="5111" r="2717" b="4044"/>
          <a:stretch/>
        </p:blipFill>
        <p:spPr>
          <a:xfrm>
            <a:off x="985317" y="1430868"/>
            <a:ext cx="10068966" cy="535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96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F1B973-CE56-3C42-A618-46A21C96E45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6402" y="1602317"/>
            <a:ext cx="5077816" cy="4519083"/>
          </a:xfrm>
        </p:spPr>
        <p:txBody>
          <a:bodyPr/>
          <a:lstStyle/>
          <a:p>
            <a:pPr marL="76198" indent="0">
              <a:buNone/>
            </a:pP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Customers with Meraki camera installed on their campus and </a:t>
            </a:r>
            <a:r>
              <a:rPr lang="en-US" sz="24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Webex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for collaboration can easily deploy this solution. Our project leverages these Cisco and 3</a:t>
            </a:r>
            <a:r>
              <a:rPr lang="en-US" sz="2400" baseline="300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rd</a:t>
            </a:r>
            <a:r>
              <a:rPr lang="en-US" sz="24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party solutions:</a:t>
            </a:r>
          </a:p>
          <a:p>
            <a:pPr marL="313259" lvl="1" indent="0" defTabSz="914377">
              <a:buNone/>
            </a:pPr>
            <a:r>
              <a:rPr lang="en-US" sz="2133" dirty="0">
                <a:solidFill>
                  <a:schemeClr val="accent2"/>
                </a:solidFill>
              </a:rPr>
              <a:t>Meraki MV Sense API</a:t>
            </a:r>
          </a:p>
          <a:p>
            <a:pPr marL="313259" lvl="1" indent="0" defTabSz="914377">
              <a:buNone/>
            </a:pPr>
            <a:r>
              <a:rPr lang="en-US" sz="2133" dirty="0" err="1">
                <a:solidFill>
                  <a:schemeClr val="accent2"/>
                </a:solidFill>
              </a:rPr>
              <a:t>Webex</a:t>
            </a:r>
            <a:r>
              <a:rPr lang="en-US" sz="2133" dirty="0">
                <a:solidFill>
                  <a:schemeClr val="accent2"/>
                </a:solidFill>
              </a:rPr>
              <a:t> API</a:t>
            </a:r>
          </a:p>
          <a:p>
            <a:pPr marL="313259" lvl="1" indent="0" defTabSz="914377">
              <a:buNone/>
            </a:pPr>
            <a:r>
              <a:rPr lang="en-US" sz="2133" dirty="0">
                <a:solidFill>
                  <a:schemeClr val="accent2"/>
                </a:solidFill>
              </a:rPr>
              <a:t>AWS Lambda</a:t>
            </a:r>
          </a:p>
          <a:p>
            <a:pPr marL="313259" lvl="1" indent="0" defTabSz="914377">
              <a:buNone/>
            </a:pPr>
            <a:r>
              <a:rPr lang="en-US" sz="2133" dirty="0">
                <a:solidFill>
                  <a:schemeClr val="accent2"/>
                </a:solidFill>
              </a:rPr>
              <a:t>AWS </a:t>
            </a:r>
            <a:r>
              <a:rPr lang="en-US" sz="2133" dirty="0" err="1">
                <a:solidFill>
                  <a:schemeClr val="accent2"/>
                </a:solidFill>
              </a:rPr>
              <a:t>Rekognition</a:t>
            </a:r>
            <a:endParaRPr lang="en-US" sz="2133" dirty="0">
              <a:solidFill>
                <a:schemeClr val="accent2"/>
              </a:solidFill>
            </a:endParaRPr>
          </a:p>
          <a:p>
            <a:pPr marL="313259" lvl="1" indent="0" defTabSz="914377">
              <a:buNone/>
            </a:pPr>
            <a:r>
              <a:rPr lang="en-US" sz="2133" dirty="0">
                <a:solidFill>
                  <a:schemeClr val="accent2"/>
                </a:solidFill>
              </a:rPr>
              <a:t>MongoDB Atlas</a:t>
            </a:r>
            <a:endParaRPr lang="en-CN" sz="2133">
              <a:solidFill>
                <a:schemeClr val="accent2"/>
              </a:solidFill>
            </a:endParaRPr>
          </a:p>
          <a:p>
            <a:endParaRPr lang="en-US" sz="2400" dirty="0"/>
          </a:p>
          <a:p>
            <a:endParaRPr lang="en-US" sz="2400" dirty="0"/>
          </a:p>
          <a:p>
            <a:endParaRPr lang="en-VN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850B96-C304-0B4C-ADCA-7182425BA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Methodology:</a:t>
            </a:r>
          </a:p>
        </p:txBody>
      </p:sp>
      <p:pic>
        <p:nvPicPr>
          <p:cNvPr id="5122" name="Picture 2" descr="Forklift, Warehouse, Machine, Worker, Industry, Pallet">
            <a:extLst>
              <a:ext uri="{FF2B5EF4-FFF2-40B4-BE49-F238E27FC236}">
                <a16:creationId xmlns:a16="http://schemas.microsoft.com/office/drawing/2014/main" id="{8DE0F2B0-61C8-2346-A642-B8FA242036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364"/>
          <a:stretch/>
        </p:blipFill>
        <p:spPr bwMode="auto">
          <a:xfrm>
            <a:off x="6880169" y="0"/>
            <a:ext cx="531183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967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1005ECA9-A2EB-6148-98C6-55275884A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1721327"/>
              </p:ext>
            </p:extLst>
          </p:nvPr>
        </p:nvGraphicFramePr>
        <p:xfrm>
          <a:off x="185529" y="636073"/>
          <a:ext cx="11297644" cy="60662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240">
                  <a:extLst>
                    <a:ext uri="{9D8B030D-6E8A-4147-A177-3AD203B41FA5}">
                      <a16:colId xmlns:a16="http://schemas.microsoft.com/office/drawing/2014/main" val="3486423665"/>
                    </a:ext>
                  </a:extLst>
                </a:gridCol>
                <a:gridCol w="5085663">
                  <a:extLst>
                    <a:ext uri="{9D8B030D-6E8A-4147-A177-3AD203B41FA5}">
                      <a16:colId xmlns:a16="http://schemas.microsoft.com/office/drawing/2014/main" val="3025078625"/>
                    </a:ext>
                  </a:extLst>
                </a:gridCol>
                <a:gridCol w="5942741">
                  <a:extLst>
                    <a:ext uri="{9D8B030D-6E8A-4147-A177-3AD203B41FA5}">
                      <a16:colId xmlns:a16="http://schemas.microsoft.com/office/drawing/2014/main" val="1783170600"/>
                    </a:ext>
                  </a:extLst>
                </a:gridCol>
              </a:tblGrid>
              <a:tr h="501312">
                <a:tc rowSpan="2">
                  <a:txBody>
                    <a:bodyPr/>
                    <a:lstStyle/>
                    <a:p>
                      <a:pPr algn="ctr"/>
                      <a:endParaRPr lang="en-K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500" dirty="0"/>
                        <a:t>MQTT Broker and Meraki Snapshot</a:t>
                      </a:r>
                      <a:endParaRPr lang="en-KR" sz="250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5554023"/>
                  </a:ext>
                </a:extLst>
              </a:tr>
              <a:tr h="785223">
                <a:tc vMerge="1">
                  <a:txBody>
                    <a:bodyPr/>
                    <a:lstStyle/>
                    <a:p>
                      <a:pPr algn="ctr"/>
                      <a:endParaRPr lang="en-K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121920" marR="121920" marT="60960" marB="60960" anchor="ctr" anchorCtr="1">
                    <a:solidFill>
                      <a:schemeClr val="bg1">
                        <a:lumMod val="20000"/>
                        <a:lumOff val="80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/>
                        <a:t>Set up MQTT Broker to trigger MV snapshot when there is people detected in the FOV.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/>
                        <a:t>Snapshot event triggers AWS Lambda for vision analysis.</a:t>
                      </a:r>
                      <a:endParaRPr lang="en-KR" sz="1800" dirty="0"/>
                    </a:p>
                  </a:txBody>
                  <a:tcPr marL="121920" marR="121920" marT="60960" marB="6096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0035057"/>
                  </a:ext>
                </a:extLst>
              </a:tr>
              <a:tr h="4778145">
                <a:tc gridSpan="2">
                  <a:txBody>
                    <a:bodyPr/>
                    <a:lstStyle/>
                    <a:p>
                      <a:r>
                        <a:rPr lang="en-US" sz="2400" b="0" dirty="0"/>
                        <a:t>Logic Flow Diagram:</a:t>
                      </a:r>
                      <a:endParaRPr lang="en-KR" sz="2400" b="0" dirty="0"/>
                    </a:p>
                  </a:txBody>
                  <a:tcPr marL="121920" marR="121920" marT="60960" marB="60960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K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sz="2400" b="0" dirty="0"/>
                        <a:t>Expected Outcome: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endParaRPr lang="en-US" sz="18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/>
                        <a:t>MQTT broker trigger the MV snapshot each time a  person is detected on camera. 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/>
                        <a:t>The function collection the snapshot URL, the camera name and SN, the time of event into a payload.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/>
                        <a:t>Webhook with payload is sent to AWS to begin the image processing.</a:t>
                      </a:r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endParaRPr lang="en-US" sz="18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endParaRPr lang="en-US" sz="18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endParaRPr lang="en-US" sz="18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endParaRPr lang="en-US" sz="1800" dirty="0"/>
                    </a:p>
                    <a:p>
                      <a:pPr marL="342900" indent="-342900">
                        <a:buFont typeface="Arial" panose="020B0604020202020204" pitchFamily="34" charset="0"/>
                        <a:buChar char="•"/>
                      </a:pPr>
                      <a:endParaRPr lang="en-US" sz="1800" dirty="0"/>
                    </a:p>
                    <a:p>
                      <a:endParaRPr lang="en-US" sz="2400" dirty="0"/>
                    </a:p>
                    <a:p>
                      <a:r>
                        <a:rPr lang="en-US" sz="1800" dirty="0"/>
                        <a:t>Code Repository:</a:t>
                      </a:r>
                    </a:p>
                    <a:p>
                      <a:r>
                        <a:rPr lang="en-US" sz="18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https://github.com/mfakbar/meraki-ppe-detection</a:t>
                      </a:r>
                      <a:endParaRPr lang="en-US" sz="1800" dirty="0"/>
                    </a:p>
                  </a:txBody>
                  <a:tcPr marL="121920" marR="121920" marT="60960" marB="60960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8441397"/>
                  </a:ext>
                </a:extLst>
              </a:tr>
            </a:tbl>
          </a:graphicData>
        </a:graphic>
      </p:graphicFrame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A69BD13-7895-D344-A777-4F5F6BA2F69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8996"/>
          <a:stretch/>
        </p:blipFill>
        <p:spPr>
          <a:xfrm>
            <a:off x="708827" y="2752166"/>
            <a:ext cx="4039877" cy="332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05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Cisco Live 2019">
  <a:themeElements>
    <a:clrScheme name="Cisco White Template Colors_FINAL">
      <a:dk1>
        <a:srgbClr val="282828"/>
      </a:dk1>
      <a:lt1>
        <a:srgbClr val="005073"/>
      </a:lt1>
      <a:dk2>
        <a:srgbClr val="005073"/>
      </a:dk2>
      <a:lt2>
        <a:srgbClr val="FFFFFF"/>
      </a:lt2>
      <a:accent1>
        <a:srgbClr val="00BCEB"/>
      </a:accent1>
      <a:accent2>
        <a:srgbClr val="6EBE4A"/>
      </a:accent2>
      <a:accent3>
        <a:srgbClr val="005073"/>
      </a:accent3>
      <a:accent4>
        <a:srgbClr val="676767"/>
      </a:accent4>
      <a:accent5>
        <a:srgbClr val="FBAB18"/>
      </a:accent5>
      <a:accent6>
        <a:srgbClr val="E3241B"/>
      </a:accent6>
      <a:hlink>
        <a:srgbClr val="00BCEB"/>
      </a:hlink>
      <a:folHlink>
        <a:srgbClr val="005073"/>
      </a:folHlink>
    </a:clrScheme>
    <a:fontScheme name="Custom 3">
      <a:majorFont>
        <a:latin typeface="CiscoSansTT Light"/>
        <a:ea typeface=""/>
        <a:cs typeface=""/>
      </a:majorFont>
      <a:minorFont>
        <a:latin typeface="CiscoSansT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 Corporate Template Prototype_Aug_2017" id="{4E692306-BB5E-4389-8512-B70B45577D04}" vid="{BDAD62F5-9CDD-42BF-A677-E02F4F07310C}"/>
    </a:ext>
  </a:extLst>
</a:theme>
</file>

<file path=ppt/theme/theme2.xml><?xml version="1.0" encoding="utf-8"?>
<a:theme xmlns:a="http://schemas.openxmlformats.org/drawingml/2006/main" name="2019_16x9_Corporate template_default">
  <a:themeElements>
    <a:clrScheme name="Cisco White Template Colors_FINAL">
      <a:dk1>
        <a:srgbClr val="282828"/>
      </a:dk1>
      <a:lt1>
        <a:srgbClr val="005073"/>
      </a:lt1>
      <a:dk2>
        <a:srgbClr val="005073"/>
      </a:dk2>
      <a:lt2>
        <a:srgbClr val="FFFFFF"/>
      </a:lt2>
      <a:accent1>
        <a:srgbClr val="00BCEB"/>
      </a:accent1>
      <a:accent2>
        <a:srgbClr val="6EBE4A"/>
      </a:accent2>
      <a:accent3>
        <a:srgbClr val="005073"/>
      </a:accent3>
      <a:accent4>
        <a:srgbClr val="676767"/>
      </a:accent4>
      <a:accent5>
        <a:srgbClr val="FBAB18"/>
      </a:accent5>
      <a:accent6>
        <a:srgbClr val="E3241B"/>
      </a:accent6>
      <a:hlink>
        <a:srgbClr val="00BCEB"/>
      </a:hlink>
      <a:folHlink>
        <a:srgbClr val="005073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2019_16x9_Corporate template_default" id="{6F8EA781-5121-4973-BD33-AD389AC78EE1}" vid="{B8519E70-88EA-4278-853E-25C1FC2C76F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2728</TotalTime>
  <Words>709</Words>
  <Application>Microsoft Macintosh PowerPoint</Application>
  <PresentationFormat>Widescreen</PresentationFormat>
  <Paragraphs>89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Malgun Gothic</vt:lpstr>
      <vt:lpstr>.AppleSystemUIFont</vt:lpstr>
      <vt:lpstr>Arial</vt:lpstr>
      <vt:lpstr>Calibri</vt:lpstr>
      <vt:lpstr>CiscoSans</vt:lpstr>
      <vt:lpstr>CiscoSansTT ExtraLight</vt:lpstr>
      <vt:lpstr>CiscoSansTT Light</vt:lpstr>
      <vt:lpstr>1_Cisco Live 2019</vt:lpstr>
      <vt:lpstr>2019_16x9_Corporate template_default</vt:lpstr>
      <vt:lpstr>PowerPoint Presentation</vt:lpstr>
      <vt:lpstr>Goal of Project</vt:lpstr>
      <vt:lpstr>High Level Diagram:</vt:lpstr>
      <vt:lpstr>Business Challenges:</vt:lpstr>
      <vt:lpstr>Weaknesses in other detection solutions:</vt:lpstr>
      <vt:lpstr>Our solution:</vt:lpstr>
      <vt:lpstr>Solution LLD Diagram:</vt:lpstr>
      <vt:lpstr>Methodology: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Hung Le (hungl2)</dc:creator>
  <cp:lastModifiedBy>Hung Le (hungl2)</cp:lastModifiedBy>
  <cp:revision>24</cp:revision>
  <dcterms:created xsi:type="dcterms:W3CDTF">2021-08-23T05:51:25Z</dcterms:created>
  <dcterms:modified xsi:type="dcterms:W3CDTF">2021-09-10T03:29:15Z</dcterms:modified>
</cp:coreProperties>
</file>

<file path=docProps/thumbnail.jpeg>
</file>